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Libre Franklin Heavy" panose="020B0604020202020204" charset="0"/>
      <p:regular r:id="rId29"/>
    </p:embeddedFont>
    <p:embeddedFont>
      <p:font typeface="Lato Bold" panose="020B0604020202020204" charset="0"/>
      <p:regular r:id="rId30"/>
    </p:embeddedFont>
    <p:embeddedFont>
      <p:font typeface="Roboto Bold" panose="020B0604020202020204" charset="0"/>
      <p:regular r:id="rId31"/>
    </p:embeddedFont>
    <p:embeddedFont>
      <p:font typeface="DM Sans Italics" panose="020B0604020202020204" charset="0"/>
      <p:regular r:id="rId32"/>
    </p:embeddedFont>
    <p:embeddedFont>
      <p:font typeface="Calibri" panose="020F0502020204030204" pitchFamily="34" charset="0"/>
      <p:regular r:id="rId33"/>
      <p:bold r:id="rId34"/>
      <p:italic r:id="rId35"/>
      <p:boldItalic r:id="rId36"/>
    </p:embeddedFont>
    <p:embeddedFont>
      <p:font typeface="DM Sans" panose="020B0604020202020204" charset="0"/>
      <p:regular r:id="rId37"/>
    </p:embeddedFont>
    <p:embeddedFont>
      <p:font typeface="Now Bold" panose="020B0604020202020204" charset="0"/>
      <p:regular r:id="rId38"/>
    </p:embeddedFont>
    <p:embeddedFont>
      <p:font typeface="DM Sans Bold" panose="020B0604020202020204" charset="0"/>
      <p:regular r:id="rId39"/>
    </p:embeddedFont>
    <p:embeddedFont>
      <p:font typeface="Archivo Black" panose="020B0604020202020204" charset="0"/>
      <p:regular r:id="rId40"/>
    </p:embeddedFont>
    <p:embeddedFont>
      <p:font typeface="Lato"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0.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54.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6.svg"/><Relationship Id="rId4" Type="http://schemas.openxmlformats.org/officeDocument/2006/relationships/image" Target="../media/image39.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4.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2.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4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4.svg"/><Relationship Id="rId7" Type="http://schemas.openxmlformats.org/officeDocument/2006/relationships/image" Target="../media/image24.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6.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49.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5.sv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53.png"/><Relationship Id="rId10" Type="http://schemas.openxmlformats.org/officeDocument/2006/relationships/image" Target="../media/image81.svg"/><Relationship Id="rId4" Type="http://schemas.openxmlformats.org/officeDocument/2006/relationships/image" Target="../media/image36.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8.svg"/><Relationship Id="rId7" Type="http://schemas.openxmlformats.org/officeDocument/2006/relationships/image" Target="../media/image5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56.png"/><Relationship Id="rId10" Type="http://schemas.openxmlformats.org/officeDocument/2006/relationships/image" Target="../media/image87.svg"/><Relationship Id="rId4" Type="http://schemas.openxmlformats.org/officeDocument/2006/relationships/image" Target="../media/image36.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3.svg"/><Relationship Id="rId18" Type="http://schemas.openxmlformats.org/officeDocument/2006/relationships/image" Target="../media/image66.png"/><Relationship Id="rId3" Type="http://schemas.openxmlformats.org/officeDocument/2006/relationships/image" Target="../media/image36.svg"/><Relationship Id="rId21" Type="http://schemas.openxmlformats.org/officeDocument/2006/relationships/image" Target="../media/image67.png"/><Relationship Id="rId7" Type="http://schemas.openxmlformats.org/officeDocument/2006/relationships/image" Target="../media/image5.png"/><Relationship Id="rId12" Type="http://schemas.openxmlformats.org/officeDocument/2006/relationships/image" Target="../media/image63.png"/><Relationship Id="rId17" Type="http://schemas.openxmlformats.org/officeDocument/2006/relationships/image" Target="../media/image65.png"/><Relationship Id="rId2" Type="http://schemas.openxmlformats.org/officeDocument/2006/relationships/image" Target="../media/image23.png"/><Relationship Id="rId16" Type="http://schemas.openxmlformats.org/officeDocument/2006/relationships/hyperlink" Target="https://www.linkedin.com/in/harshit-arora15/" TargetMode="External"/><Relationship Id="rId20" Type="http://schemas.openxmlformats.org/officeDocument/2006/relationships/hyperlink" Target="https://github.com/harshit9711" TargetMode="Externa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svg"/><Relationship Id="rId5" Type="http://schemas.openxmlformats.org/officeDocument/2006/relationships/image" Target="../media/image3.png"/><Relationship Id="rId15" Type="http://schemas.openxmlformats.org/officeDocument/2006/relationships/image" Target="../media/image95.svg"/><Relationship Id="rId23" Type="http://schemas.openxmlformats.org/officeDocument/2006/relationships/hyperlink" Target="https://codebasics.io/portfolio/Harshit-arora" TargetMode="External"/><Relationship Id="rId10" Type="http://schemas.openxmlformats.org/officeDocument/2006/relationships/image" Target="../media/image7.png"/><Relationship Id="rId19" Type="http://schemas.openxmlformats.org/officeDocument/2006/relationships/image" Target="../media/image98.svg"/><Relationship Id="rId4" Type="http://schemas.openxmlformats.org/officeDocument/2006/relationships/image" Target="../media/image62.jpeg"/><Relationship Id="rId9" Type="http://schemas.openxmlformats.org/officeDocument/2006/relationships/image" Target="../media/image8.svg"/><Relationship Id="rId14" Type="http://schemas.openxmlformats.org/officeDocument/2006/relationships/image" Target="../media/image64.png"/><Relationship Id="rId22" Type="http://schemas.openxmlformats.org/officeDocument/2006/relationships/image" Target="../media/image100.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3.pn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4.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2.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svg"/><Relationship Id="rId5" Type="http://schemas.openxmlformats.org/officeDocument/2006/relationships/image" Target="../media/image30.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8.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02363" h="10258712">
                <a:moveTo>
                  <a:pt x="0" y="0"/>
                </a:moveTo>
                <a:lnTo>
                  <a:pt x="18202363" y="0"/>
                </a:lnTo>
                <a:lnTo>
                  <a:pt x="18202363" y="10258712"/>
                </a:lnTo>
                <a:lnTo>
                  <a:pt x="0" y="10258712"/>
                </a:lnTo>
                <a:lnTo>
                  <a:pt x="0" y="0"/>
                </a:lnTo>
                <a:close/>
              </a:path>
            </a:pathLst>
          </a:custGeom>
          <a:blipFill>
            <a:blip r:embed="rId2"/>
            <a:stretch>
              <a:fillRect l="-97" r="-97"/>
            </a:stretch>
          </a:blipFill>
        </p:spPr>
      </p:sp>
      <p:sp>
        <p:nvSpPr>
          <p:cNvPr id="3" name="Freeform 3"/>
          <p:cNvSpPr/>
          <p:nvPr/>
        </p:nvSpPr>
        <p:spPr>
          <a:xfrm rot="709978">
            <a:off x="630948" y="7491771"/>
            <a:ext cx="1239708" cy="1237454"/>
          </a:xfrm>
          <a:custGeom>
            <a:avLst/>
            <a:gdLst/>
            <a:ahLst/>
            <a:cxnLst/>
            <a:rect l="l" t="t" r="r" b="b"/>
            <a:pathLst>
              <a:path w="1239708" h="1237454">
                <a:moveTo>
                  <a:pt x="0" y="0"/>
                </a:moveTo>
                <a:lnTo>
                  <a:pt x="1239708" y="0"/>
                </a:lnTo>
                <a:lnTo>
                  <a:pt x="1239708" y="1237453"/>
                </a:lnTo>
                <a:lnTo>
                  <a:pt x="0" y="12374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95142" y="637293"/>
            <a:ext cx="4869401" cy="942157"/>
            <a:chOff x="0" y="0"/>
            <a:chExt cx="6492534" cy="1256209"/>
          </a:xfrm>
        </p:grpSpPr>
        <p:sp>
          <p:nvSpPr>
            <p:cNvPr id="5" name="Freeform 5"/>
            <p:cNvSpPr/>
            <p:nvPr/>
          </p:nvSpPr>
          <p:spPr>
            <a:xfrm>
              <a:off x="1836965" y="0"/>
              <a:ext cx="1250498" cy="1256209"/>
            </a:xfrm>
            <a:custGeom>
              <a:avLst/>
              <a:gdLst/>
              <a:ahLst/>
              <a:cxnLst/>
              <a:rect l="l" t="t" r="r" b="b"/>
              <a:pathLst>
                <a:path w="1250498" h="1256209">
                  <a:moveTo>
                    <a:pt x="0" y="0"/>
                  </a:moveTo>
                  <a:lnTo>
                    <a:pt x="1250498" y="0"/>
                  </a:lnTo>
                  <a:lnTo>
                    <a:pt x="1250498" y="1256209"/>
                  </a:lnTo>
                  <a:lnTo>
                    <a:pt x="0" y="1256209"/>
                  </a:lnTo>
                  <a:lnTo>
                    <a:pt x="0" y="0"/>
                  </a:lnTo>
                  <a:close/>
                </a:path>
              </a:pathLst>
            </a:custGeom>
            <a:blipFill>
              <a:blip r:embed="rId5"/>
              <a:stretch>
                <a:fillRect l="-456"/>
              </a:stretch>
            </a:blipFill>
          </p:spPr>
        </p:sp>
        <p:sp>
          <p:nvSpPr>
            <p:cNvPr id="6" name="Freeform 6"/>
            <p:cNvSpPr/>
            <p:nvPr/>
          </p:nvSpPr>
          <p:spPr>
            <a:xfrm>
              <a:off x="3189063" y="140835"/>
              <a:ext cx="3303471" cy="1070599"/>
            </a:xfrm>
            <a:custGeom>
              <a:avLst/>
              <a:gdLst/>
              <a:ahLst/>
              <a:cxnLst/>
              <a:rect l="l" t="t" r="r" b="b"/>
              <a:pathLst>
                <a:path w="3303471" h="1070599">
                  <a:moveTo>
                    <a:pt x="0" y="0"/>
                  </a:moveTo>
                  <a:lnTo>
                    <a:pt x="3303471" y="0"/>
                  </a:lnTo>
                  <a:lnTo>
                    <a:pt x="3303471" y="1070599"/>
                  </a:lnTo>
                  <a:lnTo>
                    <a:pt x="0" y="1070599"/>
                  </a:lnTo>
                  <a:lnTo>
                    <a:pt x="0" y="0"/>
                  </a:lnTo>
                  <a:close/>
                </a:path>
              </a:pathLst>
            </a:custGeom>
            <a:blipFill>
              <a:blip r:embed="rId6"/>
              <a:stretch>
                <a:fillRect t="-7118" r="-21276" b="-57536"/>
              </a:stretch>
            </a:blipFill>
          </p:spPr>
        </p:sp>
        <p:sp>
          <p:nvSpPr>
            <p:cNvPr id="7" name="Freeform 7"/>
            <p:cNvSpPr/>
            <p:nvPr/>
          </p:nvSpPr>
          <p:spPr>
            <a:xfrm>
              <a:off x="3398713" y="180317"/>
              <a:ext cx="2851956" cy="934189"/>
            </a:xfrm>
            <a:custGeom>
              <a:avLst/>
              <a:gdLst/>
              <a:ahLst/>
              <a:cxnLst/>
              <a:rect l="l" t="t" r="r" b="b"/>
              <a:pathLst>
                <a:path w="2851956" h="934189">
                  <a:moveTo>
                    <a:pt x="0" y="0"/>
                  </a:moveTo>
                  <a:lnTo>
                    <a:pt x="2851956" y="0"/>
                  </a:lnTo>
                  <a:lnTo>
                    <a:pt x="2851956" y="934189"/>
                  </a:lnTo>
                  <a:lnTo>
                    <a:pt x="0" y="934189"/>
                  </a:lnTo>
                  <a:lnTo>
                    <a:pt x="0" y="0"/>
                  </a:lnTo>
                  <a:close/>
                </a:path>
              </a:pathLst>
            </a:custGeom>
            <a:blipFill>
              <a:blip r:embed="rId7"/>
              <a:stretch>
                <a:fillRect t="-9011" b="-9011"/>
              </a:stretch>
            </a:blipFill>
          </p:spPr>
        </p:sp>
        <p:sp>
          <p:nvSpPr>
            <p:cNvPr id="8" name="Freeform 8"/>
            <p:cNvSpPr/>
            <p:nvPr/>
          </p:nvSpPr>
          <p:spPr>
            <a:xfrm>
              <a:off x="569102" y="44775"/>
              <a:ext cx="1166659" cy="1166659"/>
            </a:xfrm>
            <a:custGeom>
              <a:avLst/>
              <a:gdLst/>
              <a:ahLst/>
              <a:cxnLst/>
              <a:rect l="l" t="t" r="r" b="b"/>
              <a:pathLst>
                <a:path w="1166659" h="1166659">
                  <a:moveTo>
                    <a:pt x="0" y="0"/>
                  </a:moveTo>
                  <a:lnTo>
                    <a:pt x="1166659" y="0"/>
                  </a:lnTo>
                  <a:lnTo>
                    <a:pt x="1166659" y="1166659"/>
                  </a:lnTo>
                  <a:lnTo>
                    <a:pt x="0" y="116665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9" name="Freeform 9"/>
            <p:cNvSpPr/>
            <p:nvPr/>
          </p:nvSpPr>
          <p:spPr>
            <a:xfrm>
              <a:off x="973075" y="140835"/>
              <a:ext cx="358713" cy="433490"/>
            </a:xfrm>
            <a:custGeom>
              <a:avLst/>
              <a:gdLst/>
              <a:ahLst/>
              <a:cxnLst/>
              <a:rect l="l" t="t" r="r" b="b"/>
              <a:pathLst>
                <a:path w="358713" h="433490">
                  <a:moveTo>
                    <a:pt x="0" y="0"/>
                  </a:moveTo>
                  <a:lnTo>
                    <a:pt x="358713" y="0"/>
                  </a:lnTo>
                  <a:lnTo>
                    <a:pt x="358713" y="433490"/>
                  </a:lnTo>
                  <a:lnTo>
                    <a:pt x="0" y="43349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TextBox 10"/>
            <p:cNvSpPr txBox="1"/>
            <p:nvPr/>
          </p:nvSpPr>
          <p:spPr>
            <a:xfrm>
              <a:off x="0" y="813918"/>
              <a:ext cx="2304863" cy="246000"/>
            </a:xfrm>
            <a:prstGeom prst="rect">
              <a:avLst/>
            </a:prstGeom>
          </p:spPr>
          <p:txBody>
            <a:bodyPr lIns="0" tIns="0" rIns="0" bIns="0" rtlCol="0" anchor="t">
              <a:spAutoFit/>
            </a:bodyPr>
            <a:lstStyle/>
            <a:p>
              <a:pPr algn="ctr">
                <a:lnSpc>
                  <a:spcPts val="1314"/>
                </a:lnSpc>
              </a:pPr>
              <a:r>
                <a:rPr lang="en-US" sz="1314" dirty="0">
                  <a:solidFill>
                    <a:srgbClr val="188DFF"/>
                  </a:solidFill>
                  <a:latin typeface="Libre Franklin Heavy"/>
                </a:rPr>
                <a:t>MART</a:t>
              </a:r>
            </a:p>
          </p:txBody>
        </p:sp>
        <p:sp>
          <p:nvSpPr>
            <p:cNvPr id="11" name="TextBox 11"/>
            <p:cNvSpPr txBox="1"/>
            <p:nvPr/>
          </p:nvSpPr>
          <p:spPr>
            <a:xfrm>
              <a:off x="36647" y="593375"/>
              <a:ext cx="2231568" cy="466543"/>
            </a:xfrm>
            <a:prstGeom prst="rect">
              <a:avLst/>
            </a:prstGeom>
          </p:spPr>
          <p:txBody>
            <a:bodyPr lIns="0" tIns="0" rIns="0" bIns="0" rtlCol="0" anchor="t">
              <a:spAutoFit/>
            </a:bodyPr>
            <a:lstStyle/>
            <a:p>
              <a:pPr algn="ctr">
                <a:lnSpc>
                  <a:spcPts val="1314"/>
                </a:lnSpc>
              </a:pPr>
              <a:r>
                <a:rPr lang="en-US" sz="1314" dirty="0">
                  <a:solidFill>
                    <a:srgbClr val="12239E"/>
                  </a:solidFill>
                  <a:latin typeface="Libre Franklin Heavy"/>
                </a:rPr>
                <a:t>ATLIQ</a:t>
              </a:r>
            </a:p>
            <a:p>
              <a:pPr algn="ctr">
                <a:lnSpc>
                  <a:spcPts val="1314"/>
                </a:lnSpc>
              </a:pPr>
              <a:endParaRPr lang="en-US" sz="1314" dirty="0">
                <a:solidFill>
                  <a:srgbClr val="12239E"/>
                </a:solidFill>
                <a:latin typeface="Libre Franklin Heavy"/>
              </a:endParaRPr>
            </a:p>
          </p:txBody>
        </p:sp>
      </p:grpSp>
      <p:grpSp>
        <p:nvGrpSpPr>
          <p:cNvPr id="12" name="Group 12"/>
          <p:cNvGrpSpPr/>
          <p:nvPr/>
        </p:nvGrpSpPr>
        <p:grpSpPr>
          <a:xfrm>
            <a:off x="2511332" y="2749550"/>
            <a:ext cx="11869092" cy="4787900"/>
            <a:chOff x="0" y="0"/>
            <a:chExt cx="15825456" cy="6383867"/>
          </a:xfrm>
        </p:grpSpPr>
        <p:sp>
          <p:nvSpPr>
            <p:cNvPr id="13" name="TextBox 13"/>
            <p:cNvSpPr txBox="1"/>
            <p:nvPr/>
          </p:nvSpPr>
          <p:spPr>
            <a:xfrm>
              <a:off x="0" y="-180975"/>
              <a:ext cx="10294482" cy="2009775"/>
            </a:xfrm>
            <a:prstGeom prst="rect">
              <a:avLst/>
            </a:prstGeom>
          </p:spPr>
          <p:txBody>
            <a:bodyPr lIns="0" tIns="0" rIns="0" bIns="0" rtlCol="0" anchor="t">
              <a:spAutoFit/>
            </a:bodyPr>
            <a:lstStyle/>
            <a:p>
              <a:pPr>
                <a:lnSpc>
                  <a:spcPts val="12599"/>
                </a:lnSpc>
              </a:pPr>
              <a:r>
                <a:rPr lang="en-US" sz="9000" spc="441" dirty="0">
                  <a:solidFill>
                    <a:srgbClr val="FFFFFF"/>
                  </a:solidFill>
                  <a:latin typeface="Roboto Bold"/>
                </a:rPr>
                <a:t>AtliQ Mart</a:t>
              </a:r>
            </a:p>
          </p:txBody>
        </p:sp>
        <p:sp>
          <p:nvSpPr>
            <p:cNvPr id="14" name="TextBox 14"/>
            <p:cNvSpPr txBox="1"/>
            <p:nvPr/>
          </p:nvSpPr>
          <p:spPr>
            <a:xfrm>
              <a:off x="0" y="1724025"/>
              <a:ext cx="15825456" cy="4659842"/>
            </a:xfrm>
            <a:prstGeom prst="rect">
              <a:avLst/>
            </a:prstGeom>
          </p:spPr>
          <p:txBody>
            <a:bodyPr lIns="0" tIns="0" rIns="0" bIns="0" rtlCol="0" anchor="t">
              <a:spAutoFit/>
            </a:bodyPr>
            <a:lstStyle/>
            <a:p>
              <a:pPr>
                <a:lnSpc>
                  <a:spcPts val="7000"/>
                </a:lnSpc>
              </a:pPr>
              <a:r>
                <a:rPr lang="en-US" sz="5000" spc="245" dirty="0">
                  <a:solidFill>
                    <a:srgbClr val="56AEFF"/>
                  </a:solidFill>
                  <a:latin typeface="Roboto Bold"/>
                </a:rPr>
                <a:t>Unlocking Sales Potential : </a:t>
              </a:r>
              <a:r>
                <a:rPr lang="en-US" sz="5000" spc="245" dirty="0" smtClean="0">
                  <a:solidFill>
                    <a:srgbClr val="56AEFF"/>
                  </a:solidFill>
                  <a:latin typeface="Roboto Bold"/>
                </a:rPr>
                <a:t>Analyze </a:t>
              </a:r>
              <a:r>
                <a:rPr lang="en-US" sz="5000" spc="245" dirty="0">
                  <a:solidFill>
                    <a:srgbClr val="56AEFF"/>
                  </a:solidFill>
                  <a:latin typeface="Roboto Bold"/>
                </a:rPr>
                <a:t>Promotions and Provide Tangible Insights to Sales Director</a:t>
              </a:r>
            </a:p>
            <a:p>
              <a:pPr>
                <a:lnSpc>
                  <a:spcPts val="7000"/>
                </a:lnSpc>
              </a:pPr>
              <a:endParaRPr lang="en-US" sz="5000" spc="245" dirty="0">
                <a:solidFill>
                  <a:srgbClr val="56AEFF"/>
                </a:solidFill>
                <a:latin typeface="Roboto Bold"/>
              </a:endParaRPr>
            </a:p>
          </p:txBody>
        </p:sp>
        <p:sp>
          <p:nvSpPr>
            <p:cNvPr id="15" name="TextBox 15"/>
            <p:cNvSpPr txBox="1"/>
            <p:nvPr/>
          </p:nvSpPr>
          <p:spPr>
            <a:xfrm>
              <a:off x="0" y="5510565"/>
              <a:ext cx="10578981" cy="525146"/>
            </a:xfrm>
            <a:prstGeom prst="rect">
              <a:avLst/>
            </a:prstGeom>
          </p:spPr>
          <p:txBody>
            <a:bodyPr lIns="0" tIns="0" rIns="0" bIns="0" rtlCol="0" anchor="t">
              <a:spAutoFit/>
            </a:bodyPr>
            <a:lstStyle/>
            <a:p>
              <a:pPr>
                <a:lnSpc>
                  <a:spcPts val="3359"/>
                </a:lnSpc>
              </a:pPr>
              <a:r>
                <a:rPr lang="en-US" sz="2399" dirty="0">
                  <a:solidFill>
                    <a:srgbClr val="FFFFFF"/>
                  </a:solidFill>
                  <a:latin typeface="Lato"/>
                </a:rPr>
                <a:t>Code Basics Resume Project Challenge #9</a:t>
              </a:r>
            </a:p>
          </p:txBody>
        </p:sp>
      </p:grpSp>
      <p:grpSp>
        <p:nvGrpSpPr>
          <p:cNvPr id="16" name="Group 16"/>
          <p:cNvGrpSpPr/>
          <p:nvPr/>
        </p:nvGrpSpPr>
        <p:grpSpPr>
          <a:xfrm>
            <a:off x="12080301" y="5596807"/>
            <a:ext cx="7392732" cy="73927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25252"/>
            </a:solidFill>
          </p:spPr>
        </p:sp>
      </p:grpSp>
      <p:sp>
        <p:nvSpPr>
          <p:cNvPr id="18" name="Freeform 18"/>
          <p:cNvSpPr/>
          <p:nvPr/>
        </p:nvSpPr>
        <p:spPr>
          <a:xfrm>
            <a:off x="12589451" y="4696827"/>
            <a:ext cx="5612912" cy="5561885"/>
          </a:xfrm>
          <a:custGeom>
            <a:avLst/>
            <a:gdLst/>
            <a:ahLst/>
            <a:cxnLst/>
            <a:rect l="l" t="t" r="r" b="b"/>
            <a:pathLst>
              <a:path w="5612912" h="5561885">
                <a:moveTo>
                  <a:pt x="0" y="0"/>
                </a:moveTo>
                <a:lnTo>
                  <a:pt x="5612912" y="0"/>
                </a:lnTo>
                <a:lnTo>
                  <a:pt x="5612912" y="5561885"/>
                </a:lnTo>
                <a:lnTo>
                  <a:pt x="0" y="556188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9" name="TextBox 19"/>
          <p:cNvSpPr txBox="1"/>
          <p:nvPr/>
        </p:nvSpPr>
        <p:spPr>
          <a:xfrm>
            <a:off x="0" y="9184814"/>
            <a:ext cx="2965510" cy="941071"/>
          </a:xfrm>
          <a:prstGeom prst="rect">
            <a:avLst/>
          </a:prstGeom>
        </p:spPr>
        <p:txBody>
          <a:bodyPr lIns="0" tIns="0" rIns="0" bIns="0" rtlCol="0" anchor="t">
            <a:spAutoFit/>
          </a:bodyPr>
          <a:lstStyle/>
          <a:p>
            <a:pPr algn="ctr">
              <a:lnSpc>
                <a:spcPts val="3779"/>
              </a:lnSpc>
            </a:pPr>
            <a:r>
              <a:rPr lang="en-US" sz="2699" dirty="0">
                <a:solidFill>
                  <a:srgbClr val="FFFFFF"/>
                </a:solidFill>
                <a:latin typeface="Lato Bold"/>
              </a:rPr>
              <a:t>Harshit Arora</a:t>
            </a:r>
          </a:p>
          <a:p>
            <a:pPr algn="ctr">
              <a:lnSpc>
                <a:spcPts val="3779"/>
              </a:lnSpc>
            </a:pPr>
            <a:r>
              <a:rPr lang="en-US" sz="2699" dirty="0">
                <a:solidFill>
                  <a:srgbClr val="FFFFFF"/>
                </a:solidFill>
                <a:latin typeface="Lato Bold"/>
              </a:rPr>
              <a:t>Presenter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581099" y="-297218"/>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81099" y="7932382"/>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427362" y="2666538"/>
            <a:ext cx="14955638" cy="4431983"/>
          </a:xfrm>
          <a:prstGeom prst="rect">
            <a:avLst/>
          </a:prstGeom>
        </p:spPr>
        <p:txBody>
          <a:bodyPr wrap="square" lIns="0" tIns="0" rIns="0" bIns="0" rtlCol="0" anchor="t">
            <a:spAutoFit/>
          </a:bodyPr>
          <a:lstStyle/>
          <a:p>
            <a:pPr algn="just">
              <a:lnSpc>
                <a:spcPct val="150000"/>
              </a:lnSpc>
            </a:pPr>
            <a:r>
              <a:rPr lang="en-US" sz="2400" spc="102" dirty="0">
                <a:solidFill>
                  <a:srgbClr val="56AEFF"/>
                </a:solidFill>
                <a:latin typeface="DM Sans"/>
              </a:rPr>
              <a:t>select </a:t>
            </a:r>
            <a:endParaRPr lang="en-US" sz="2400" spc="102" dirty="0" smtClean="0">
              <a:solidFill>
                <a:srgbClr val="56AEFF"/>
              </a:solidFill>
              <a:latin typeface="DM Sans"/>
            </a:endParaRPr>
          </a:p>
          <a:p>
            <a:pPr>
              <a:lnSpc>
                <a:spcPct val="150000"/>
              </a:lnSpc>
            </a:pPr>
            <a:r>
              <a:rPr lang="en-US" sz="2400" spc="102" dirty="0" smtClean="0">
                <a:solidFill>
                  <a:srgbClr val="56AEFF"/>
                </a:solidFill>
                <a:latin typeface="DM Sans"/>
              </a:rPr>
              <a:t>rank() over</a:t>
            </a:r>
            <a:r>
              <a:rPr lang="en-US" sz="2400" spc="102" dirty="0">
                <a:solidFill>
                  <a:srgbClr val="56AEFF"/>
                </a:solidFill>
                <a:latin typeface="DM Sans"/>
              </a:rPr>
              <a:t>( order by round(((sum(`quantity_sold(after_promo</a:t>
            </a:r>
            <a:r>
              <a:rPr lang="en-US" sz="2400" spc="102" dirty="0" smtClean="0">
                <a:solidFill>
                  <a:srgbClr val="56AEFF"/>
                </a:solidFill>
                <a:latin typeface="DM Sans"/>
              </a:rPr>
              <a:t>)`)-sum</a:t>
            </a:r>
            <a:r>
              <a:rPr lang="en-US" sz="2400" spc="102" dirty="0">
                <a:solidFill>
                  <a:srgbClr val="56AEFF"/>
                </a:solidFill>
                <a:latin typeface="DM Sans"/>
              </a:rPr>
              <a:t>(`quantity_sold(before_promo</a:t>
            </a:r>
            <a:r>
              <a:rPr lang="en-US" sz="2400" spc="102" dirty="0" smtClean="0">
                <a:solidFill>
                  <a:srgbClr val="56AEFF"/>
                </a:solidFill>
                <a:latin typeface="DM Sans"/>
              </a:rPr>
              <a:t>)`))/</a:t>
            </a:r>
          </a:p>
          <a:p>
            <a:pPr>
              <a:lnSpc>
                <a:spcPct val="150000"/>
              </a:lnSpc>
            </a:pPr>
            <a:r>
              <a:rPr lang="en-US" sz="2400" spc="102" dirty="0" smtClean="0">
                <a:solidFill>
                  <a:srgbClr val="56AEFF"/>
                </a:solidFill>
                <a:latin typeface="DM Sans"/>
              </a:rPr>
              <a:t>sum</a:t>
            </a:r>
            <a:r>
              <a:rPr lang="en-US" sz="2400" spc="102" dirty="0">
                <a:solidFill>
                  <a:srgbClr val="56AEFF"/>
                </a:solidFill>
                <a:latin typeface="DM Sans"/>
              </a:rPr>
              <a:t>(`quantity_sold(before_promo)`))*100) desc) as rank_order</a:t>
            </a:r>
            <a:r>
              <a:rPr lang="en-US" sz="2400" spc="102" dirty="0" smtClean="0">
                <a:solidFill>
                  <a:srgbClr val="56AEFF"/>
                </a:solidFill>
                <a:latin typeface="DM Sans"/>
              </a:rPr>
              <a:t>, category,</a:t>
            </a:r>
          </a:p>
          <a:p>
            <a:pPr>
              <a:lnSpc>
                <a:spcPct val="150000"/>
              </a:lnSpc>
            </a:pPr>
            <a:r>
              <a:rPr lang="en-US" sz="2400" spc="102" dirty="0" smtClean="0">
                <a:solidFill>
                  <a:srgbClr val="56AEFF"/>
                </a:solidFill>
                <a:latin typeface="DM Sans"/>
              </a:rPr>
              <a:t>concat(round</a:t>
            </a:r>
            <a:r>
              <a:rPr lang="en-US" sz="2400" spc="102" dirty="0">
                <a:solidFill>
                  <a:srgbClr val="56AEFF"/>
                </a:solidFill>
                <a:latin typeface="DM Sans"/>
              </a:rPr>
              <a:t>(((sum(`quantity_sold(after_promo)`)-sum(`quantity_sold(before_promo</a:t>
            </a:r>
            <a:r>
              <a:rPr lang="en-US" sz="2400" spc="102" dirty="0" smtClean="0">
                <a:solidFill>
                  <a:srgbClr val="56AEFF"/>
                </a:solidFill>
                <a:latin typeface="DM Sans"/>
              </a:rPr>
              <a:t>)`))/</a:t>
            </a:r>
          </a:p>
          <a:p>
            <a:pPr>
              <a:lnSpc>
                <a:spcPct val="150000"/>
              </a:lnSpc>
            </a:pPr>
            <a:r>
              <a:rPr lang="en-US" sz="2400" spc="102" dirty="0" smtClean="0">
                <a:solidFill>
                  <a:srgbClr val="56AEFF"/>
                </a:solidFill>
                <a:latin typeface="DM Sans"/>
              </a:rPr>
              <a:t>sum</a:t>
            </a:r>
            <a:r>
              <a:rPr lang="en-US" sz="2400" spc="102" dirty="0">
                <a:solidFill>
                  <a:srgbClr val="56AEFF"/>
                </a:solidFill>
                <a:latin typeface="DM Sans"/>
              </a:rPr>
              <a:t>(`quantity_sold(before_promo)`))*100, 2), " %") as "ISU</a:t>
            </a:r>
            <a:r>
              <a:rPr lang="en-US" sz="2400" spc="102" dirty="0" smtClean="0">
                <a:solidFill>
                  <a:srgbClr val="56AEFF"/>
                </a:solidFill>
                <a:latin typeface="DM Sans"/>
              </a:rPr>
              <a:t>%“</a:t>
            </a:r>
          </a:p>
          <a:p>
            <a:pPr>
              <a:lnSpc>
                <a:spcPct val="150000"/>
              </a:lnSpc>
            </a:pPr>
            <a:r>
              <a:rPr lang="en-US" sz="2400" spc="102" dirty="0" smtClean="0">
                <a:solidFill>
                  <a:srgbClr val="56AEFF"/>
                </a:solidFill>
                <a:latin typeface="DM Sans"/>
              </a:rPr>
              <a:t>from fact_events join dim_products using </a:t>
            </a:r>
            <a:r>
              <a:rPr lang="en-US" sz="2400" spc="102" dirty="0">
                <a:solidFill>
                  <a:srgbClr val="56AEFF"/>
                </a:solidFill>
                <a:latin typeface="DM Sans"/>
              </a:rPr>
              <a:t>(product_code</a:t>
            </a:r>
            <a:r>
              <a:rPr lang="en-US" sz="2400" spc="102" dirty="0" smtClean="0">
                <a:solidFill>
                  <a:srgbClr val="56AEFF"/>
                </a:solidFill>
                <a:latin typeface="DM Sans"/>
              </a:rPr>
              <a:t>)</a:t>
            </a:r>
          </a:p>
          <a:p>
            <a:pPr>
              <a:lnSpc>
                <a:spcPct val="150000"/>
              </a:lnSpc>
            </a:pPr>
            <a:r>
              <a:rPr lang="en-US" sz="2400" spc="102" dirty="0" smtClean="0">
                <a:solidFill>
                  <a:srgbClr val="56AEFF"/>
                </a:solidFill>
                <a:latin typeface="DM Sans"/>
              </a:rPr>
              <a:t>join dim_campaigns using </a:t>
            </a:r>
            <a:r>
              <a:rPr lang="en-US" sz="2400" spc="102" dirty="0">
                <a:solidFill>
                  <a:srgbClr val="56AEFF"/>
                </a:solidFill>
                <a:latin typeface="DM Sans"/>
              </a:rPr>
              <a:t>(</a:t>
            </a:r>
            <a:r>
              <a:rPr lang="en-US" sz="2400" spc="102" dirty="0" smtClean="0">
                <a:solidFill>
                  <a:srgbClr val="56AEFF"/>
                </a:solidFill>
                <a:latin typeface="DM Sans"/>
              </a:rPr>
              <a:t>campaign_id) where </a:t>
            </a:r>
            <a:r>
              <a:rPr lang="en-US" sz="2400" spc="102" dirty="0">
                <a:solidFill>
                  <a:srgbClr val="56AEFF"/>
                </a:solidFill>
                <a:latin typeface="DM Sans"/>
              </a:rPr>
              <a:t>campaign_name = "</a:t>
            </a:r>
            <a:r>
              <a:rPr lang="en-US" sz="2400" spc="102" dirty="0" smtClean="0">
                <a:solidFill>
                  <a:srgbClr val="56AEFF"/>
                </a:solidFill>
                <a:latin typeface="DM Sans"/>
              </a:rPr>
              <a:t>Diwali“ group </a:t>
            </a:r>
            <a:r>
              <a:rPr lang="en-US" sz="2400" spc="102" dirty="0">
                <a:solidFill>
                  <a:srgbClr val="56AEFF"/>
                </a:solidFill>
                <a:latin typeface="DM Sans"/>
              </a:rPr>
              <a:t>by category;</a:t>
            </a:r>
          </a:p>
        </p:txBody>
      </p:sp>
      <p:grpSp>
        <p:nvGrpSpPr>
          <p:cNvPr id="6" name="Group 6"/>
          <p:cNvGrpSpPr/>
          <p:nvPr/>
        </p:nvGrpSpPr>
        <p:grpSpPr>
          <a:xfrm>
            <a:off x="232971" y="430348"/>
            <a:ext cx="15890213" cy="2236191"/>
            <a:chOff x="0" y="0"/>
            <a:chExt cx="21186950" cy="2981588"/>
          </a:xfrm>
        </p:grpSpPr>
        <p:sp>
          <p:nvSpPr>
            <p:cNvPr id="7" name="TextBox 7"/>
            <p:cNvSpPr txBox="1"/>
            <p:nvPr/>
          </p:nvSpPr>
          <p:spPr>
            <a:xfrm>
              <a:off x="1462761" y="38100"/>
              <a:ext cx="19724189" cy="2943488"/>
            </a:xfrm>
            <a:prstGeom prst="rect">
              <a:avLst/>
            </a:prstGeom>
          </p:spPr>
          <p:txBody>
            <a:bodyPr lIns="0" tIns="0" rIns="0" bIns="0" rtlCol="0" anchor="t">
              <a:spAutoFit/>
            </a:bodyPr>
            <a:lstStyle/>
            <a:p>
              <a:pPr>
                <a:lnSpc>
                  <a:spcPts val="3581"/>
                </a:lnSpc>
              </a:pPr>
              <a:r>
                <a:rPr lang="en-US" sz="2595" dirty="0">
                  <a:solidFill>
                    <a:srgbClr val="FFFFFF"/>
                  </a:solidFill>
                  <a:latin typeface="DM Sans"/>
                </a:rPr>
                <a:t>Produce a report that calculates the Incremental Sold Quantity (ISU%) for each category during the Diwali campaign. Additionally, provide rankings for the categories based on their ISU%. The report will include three key fields: category, isu%, and rank order. This information will assist in assessing the category-wise success and impact of the Diwali campaign on incremental sales.</a:t>
              </a:r>
            </a:p>
            <a:p>
              <a:pPr marL="0" lvl="0" indent="0" algn="l">
                <a:lnSpc>
                  <a:spcPts val="3581"/>
                </a:lnSpc>
                <a:spcBef>
                  <a:spcPct val="0"/>
                </a:spcBef>
              </a:pPr>
              <a:endParaRPr lang="en-US" sz="2595" dirty="0">
                <a:solidFill>
                  <a:srgbClr val="FFFFFF"/>
                </a:solidFill>
                <a:latin typeface="DM Sans"/>
              </a:endParaRPr>
            </a:p>
          </p:txBody>
        </p:sp>
        <p:sp>
          <p:nvSpPr>
            <p:cNvPr id="8" name="TextBox 8"/>
            <p:cNvSpPr txBox="1"/>
            <p:nvPr/>
          </p:nvSpPr>
          <p:spPr>
            <a:xfrm>
              <a:off x="0" y="-76200"/>
              <a:ext cx="1276872" cy="1058438"/>
            </a:xfrm>
            <a:prstGeom prst="rect">
              <a:avLst/>
            </a:prstGeom>
          </p:spPr>
          <p:txBody>
            <a:bodyPr lIns="0" tIns="0" rIns="0" bIns="0" rtlCol="0" anchor="t">
              <a:spAutoFit/>
            </a:bodyPr>
            <a:lstStyle/>
            <a:p>
              <a:pPr marL="0" lvl="0" indent="0" algn="ctr">
                <a:lnSpc>
                  <a:spcPts val="6703"/>
                </a:lnSpc>
                <a:spcBef>
                  <a:spcPct val="0"/>
                </a:spcBef>
              </a:pPr>
              <a:r>
                <a:rPr lang="en-US" sz="4857" dirty="0">
                  <a:solidFill>
                    <a:srgbClr val="4BD1FB"/>
                  </a:solidFill>
                  <a:latin typeface="DM Sans Bold"/>
                </a:rPr>
                <a:t>04</a:t>
              </a:r>
            </a:p>
          </p:txBody>
        </p:sp>
      </p:grpSp>
      <p:pic>
        <p:nvPicPr>
          <p:cNvPr id="9" name="Picture 8"/>
          <p:cNvPicPr>
            <a:picLocks noChangeAspect="1"/>
          </p:cNvPicPr>
          <p:nvPr/>
        </p:nvPicPr>
        <p:blipFill>
          <a:blip r:embed="rId4"/>
          <a:stretch>
            <a:fillRect/>
          </a:stretch>
        </p:blipFill>
        <p:spPr>
          <a:xfrm>
            <a:off x="1428499" y="7429500"/>
            <a:ext cx="5932202" cy="2405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581099" y="-297218"/>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81099" y="7932382"/>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262732" y="2501907"/>
            <a:ext cx="16491868" cy="4524124"/>
          </a:xfrm>
          <a:prstGeom prst="rect">
            <a:avLst/>
          </a:prstGeom>
        </p:spPr>
        <p:txBody>
          <a:bodyPr wrap="square" lIns="0" tIns="0" rIns="0" bIns="0" rtlCol="0" anchor="t">
            <a:spAutoFit/>
          </a:bodyPr>
          <a:lstStyle/>
          <a:p>
            <a:pPr>
              <a:lnSpc>
                <a:spcPct val="150000"/>
              </a:lnSpc>
            </a:pPr>
            <a:r>
              <a:rPr lang="en-US" sz="2200" spc="107" dirty="0">
                <a:solidFill>
                  <a:srgbClr val="56AEFF"/>
                </a:solidFill>
                <a:latin typeface="DM Sans"/>
              </a:rPr>
              <a:t>select </a:t>
            </a:r>
            <a:r>
              <a:rPr lang="en-US" sz="2200" spc="107" dirty="0" smtClean="0">
                <a:solidFill>
                  <a:srgbClr val="56AEFF"/>
                </a:solidFill>
                <a:latin typeface="DM Sans"/>
              </a:rPr>
              <a:t>product_name, category</a:t>
            </a:r>
            <a:r>
              <a:rPr lang="en-US" sz="2200" spc="107" dirty="0">
                <a:solidFill>
                  <a:srgbClr val="56AEFF"/>
                </a:solidFill>
                <a:latin typeface="DM Sans"/>
              </a:rPr>
              <a:t>,		</a:t>
            </a:r>
            <a:endParaRPr lang="en-US" sz="2200" spc="107" dirty="0" smtClean="0">
              <a:solidFill>
                <a:srgbClr val="56AEFF"/>
              </a:solidFill>
              <a:latin typeface="DM Sans"/>
            </a:endParaRPr>
          </a:p>
          <a:p>
            <a:pPr>
              <a:lnSpc>
                <a:spcPct val="150000"/>
              </a:lnSpc>
            </a:pPr>
            <a:r>
              <a:rPr lang="en-US" sz="2200" spc="107" dirty="0" smtClean="0">
                <a:solidFill>
                  <a:srgbClr val="56AEFF"/>
                </a:solidFill>
                <a:latin typeface="DM Sans"/>
              </a:rPr>
              <a:t>round</a:t>
            </a:r>
            <a:r>
              <a:rPr lang="en-US" sz="2200" spc="107" dirty="0">
                <a:solidFill>
                  <a:srgbClr val="56AEFF"/>
                </a:solidFill>
                <a:latin typeface="DM Sans"/>
              </a:rPr>
              <a:t>(((sum(promo_price*`quantity_sold(after_promo</a:t>
            </a:r>
            <a:r>
              <a:rPr lang="en-US" sz="2200" spc="107" dirty="0" smtClean="0">
                <a:solidFill>
                  <a:srgbClr val="56AEFF"/>
                </a:solidFill>
                <a:latin typeface="DM Sans"/>
              </a:rPr>
              <a:t>)`)-sum(base_price</a:t>
            </a:r>
            <a:r>
              <a:rPr lang="en-US" sz="2200" spc="107" dirty="0">
                <a:solidFill>
                  <a:srgbClr val="56AEFF"/>
                </a:solidFill>
                <a:latin typeface="DM Sans"/>
              </a:rPr>
              <a:t>*`quantity_sold(before_promo</a:t>
            </a:r>
            <a:r>
              <a:rPr lang="en-US" sz="2200" spc="107" dirty="0" smtClean="0">
                <a:solidFill>
                  <a:srgbClr val="56AEFF"/>
                </a:solidFill>
                <a:latin typeface="DM Sans"/>
              </a:rPr>
              <a:t>)`))/		sum(base_price</a:t>
            </a:r>
            <a:r>
              <a:rPr lang="en-US" sz="2200" spc="107" dirty="0">
                <a:solidFill>
                  <a:srgbClr val="56AEFF"/>
                </a:solidFill>
                <a:latin typeface="DM Sans"/>
              </a:rPr>
              <a:t>*`quantity_sold(before_promo)`))*100, 2) as </a:t>
            </a:r>
            <a:r>
              <a:rPr lang="en-US" sz="2200" spc="107" dirty="0" err="1" smtClean="0">
                <a:solidFill>
                  <a:srgbClr val="56AEFF"/>
                </a:solidFill>
                <a:latin typeface="DM Sans"/>
              </a:rPr>
              <a:t>IR_pct</a:t>
            </a:r>
            <a:endParaRPr lang="en-US" sz="2200" spc="107" dirty="0" smtClean="0">
              <a:solidFill>
                <a:srgbClr val="56AEFF"/>
              </a:solidFill>
              <a:latin typeface="DM Sans"/>
            </a:endParaRPr>
          </a:p>
          <a:p>
            <a:pPr>
              <a:lnSpc>
                <a:spcPct val="150000"/>
              </a:lnSpc>
            </a:pPr>
            <a:r>
              <a:rPr lang="en-US" sz="2200" spc="107" dirty="0" smtClean="0">
                <a:solidFill>
                  <a:srgbClr val="56AEFF"/>
                </a:solidFill>
                <a:latin typeface="DM Sans"/>
              </a:rPr>
              <a:t>from promo_price</a:t>
            </a:r>
          </a:p>
          <a:p>
            <a:pPr>
              <a:lnSpc>
                <a:spcPct val="150000"/>
              </a:lnSpc>
            </a:pPr>
            <a:r>
              <a:rPr lang="en-US" sz="2200" spc="107" dirty="0" smtClean="0">
                <a:solidFill>
                  <a:srgbClr val="56AEFF"/>
                </a:solidFill>
                <a:latin typeface="DM Sans"/>
              </a:rPr>
              <a:t>join dim_products</a:t>
            </a:r>
          </a:p>
          <a:p>
            <a:pPr>
              <a:lnSpc>
                <a:spcPct val="150000"/>
              </a:lnSpc>
            </a:pPr>
            <a:r>
              <a:rPr lang="en-US" sz="2200" spc="107" dirty="0" smtClean="0">
                <a:solidFill>
                  <a:srgbClr val="56AEFF"/>
                </a:solidFill>
                <a:latin typeface="DM Sans"/>
              </a:rPr>
              <a:t>using </a:t>
            </a:r>
            <a:r>
              <a:rPr lang="en-US" sz="2200" spc="107" dirty="0">
                <a:solidFill>
                  <a:srgbClr val="56AEFF"/>
                </a:solidFill>
                <a:latin typeface="DM Sans"/>
              </a:rPr>
              <a:t>(product_code</a:t>
            </a:r>
            <a:r>
              <a:rPr lang="en-US" sz="2200" spc="107" dirty="0" smtClean="0">
                <a:solidFill>
                  <a:srgbClr val="56AEFF"/>
                </a:solidFill>
                <a:latin typeface="DM Sans"/>
              </a:rPr>
              <a:t>)</a:t>
            </a:r>
          </a:p>
          <a:p>
            <a:pPr>
              <a:lnSpc>
                <a:spcPct val="150000"/>
              </a:lnSpc>
            </a:pPr>
            <a:r>
              <a:rPr lang="en-US" sz="2200" spc="107" dirty="0" smtClean="0">
                <a:solidFill>
                  <a:srgbClr val="56AEFF"/>
                </a:solidFill>
                <a:latin typeface="DM Sans"/>
              </a:rPr>
              <a:t>group </a:t>
            </a:r>
            <a:r>
              <a:rPr lang="en-US" sz="2200" spc="107" dirty="0">
                <a:solidFill>
                  <a:srgbClr val="56AEFF"/>
                </a:solidFill>
                <a:latin typeface="DM Sans"/>
              </a:rPr>
              <a:t>by product_name, category </a:t>
            </a:r>
            <a:endParaRPr lang="en-US" sz="2200" spc="107" dirty="0" smtClean="0">
              <a:solidFill>
                <a:srgbClr val="56AEFF"/>
              </a:solidFill>
              <a:latin typeface="DM Sans"/>
            </a:endParaRPr>
          </a:p>
          <a:p>
            <a:pPr>
              <a:lnSpc>
                <a:spcPct val="150000"/>
              </a:lnSpc>
            </a:pPr>
            <a:r>
              <a:rPr lang="en-US" sz="2200" spc="107" dirty="0" smtClean="0">
                <a:solidFill>
                  <a:srgbClr val="56AEFF"/>
                </a:solidFill>
                <a:latin typeface="DM Sans"/>
              </a:rPr>
              <a:t>order </a:t>
            </a:r>
            <a:r>
              <a:rPr lang="en-US" sz="2200" spc="107" dirty="0">
                <a:solidFill>
                  <a:srgbClr val="56AEFF"/>
                </a:solidFill>
                <a:latin typeface="DM Sans"/>
              </a:rPr>
              <a:t>by </a:t>
            </a:r>
            <a:r>
              <a:rPr lang="en-US" sz="2200" spc="107" dirty="0" err="1">
                <a:solidFill>
                  <a:srgbClr val="56AEFF"/>
                </a:solidFill>
                <a:latin typeface="DM Sans"/>
              </a:rPr>
              <a:t>IR_pct</a:t>
            </a:r>
            <a:r>
              <a:rPr lang="en-US" sz="2200" spc="107" dirty="0">
                <a:solidFill>
                  <a:srgbClr val="56AEFF"/>
                </a:solidFill>
                <a:latin typeface="DM Sans"/>
              </a:rPr>
              <a:t> </a:t>
            </a:r>
            <a:r>
              <a:rPr lang="en-US" sz="2200" spc="107" dirty="0" smtClean="0">
                <a:solidFill>
                  <a:srgbClr val="56AEFF"/>
                </a:solidFill>
                <a:latin typeface="DM Sans"/>
              </a:rPr>
              <a:t>desc</a:t>
            </a:r>
          </a:p>
          <a:p>
            <a:pPr>
              <a:lnSpc>
                <a:spcPct val="150000"/>
              </a:lnSpc>
            </a:pPr>
            <a:r>
              <a:rPr lang="en-US" sz="2200" spc="107" dirty="0" smtClean="0">
                <a:solidFill>
                  <a:srgbClr val="56AEFF"/>
                </a:solidFill>
                <a:latin typeface="DM Sans"/>
              </a:rPr>
              <a:t>limit </a:t>
            </a:r>
            <a:r>
              <a:rPr lang="en-US" sz="2200" spc="107" dirty="0">
                <a:solidFill>
                  <a:srgbClr val="56AEFF"/>
                </a:solidFill>
                <a:latin typeface="DM Sans"/>
              </a:rPr>
              <a:t>5;</a:t>
            </a:r>
          </a:p>
        </p:txBody>
      </p:sp>
      <p:grpSp>
        <p:nvGrpSpPr>
          <p:cNvPr id="6" name="Group 6"/>
          <p:cNvGrpSpPr/>
          <p:nvPr/>
        </p:nvGrpSpPr>
        <p:grpSpPr>
          <a:xfrm>
            <a:off x="232971" y="430348"/>
            <a:ext cx="15890213" cy="2236191"/>
            <a:chOff x="0" y="0"/>
            <a:chExt cx="21186950" cy="2981588"/>
          </a:xfrm>
        </p:grpSpPr>
        <p:sp>
          <p:nvSpPr>
            <p:cNvPr id="7" name="TextBox 7"/>
            <p:cNvSpPr txBox="1"/>
            <p:nvPr/>
          </p:nvSpPr>
          <p:spPr>
            <a:xfrm>
              <a:off x="1462761" y="38100"/>
              <a:ext cx="19724189" cy="2943488"/>
            </a:xfrm>
            <a:prstGeom prst="rect">
              <a:avLst/>
            </a:prstGeom>
          </p:spPr>
          <p:txBody>
            <a:bodyPr lIns="0" tIns="0" rIns="0" bIns="0" rtlCol="0" anchor="t">
              <a:spAutoFit/>
            </a:bodyPr>
            <a:lstStyle/>
            <a:p>
              <a:pPr>
                <a:lnSpc>
                  <a:spcPts val="3581"/>
                </a:lnSpc>
              </a:pPr>
              <a:r>
                <a:rPr lang="en-US" sz="2595" dirty="0">
                  <a:solidFill>
                    <a:srgbClr val="FFFFFF"/>
                  </a:solidFill>
                  <a:latin typeface="DM Sans"/>
                </a:rPr>
                <a:t>Create a report featu ring the Top 5 products, ranked by Incremental Revenue Percentage (IR%), across all campaigns. The report will provide essential information including product name, category, and ir%. This analysis helps identify the most successful products in terms of incremental revenue across our campaigns, assisting in product optimization.</a:t>
              </a:r>
            </a:p>
            <a:p>
              <a:pPr marL="0" lvl="0" indent="0" algn="l">
                <a:lnSpc>
                  <a:spcPts val="3581"/>
                </a:lnSpc>
                <a:spcBef>
                  <a:spcPct val="0"/>
                </a:spcBef>
              </a:pPr>
              <a:endParaRPr lang="en-US" sz="2595" dirty="0">
                <a:solidFill>
                  <a:srgbClr val="FFFFFF"/>
                </a:solidFill>
                <a:latin typeface="DM Sans"/>
              </a:endParaRPr>
            </a:p>
          </p:txBody>
        </p:sp>
        <p:sp>
          <p:nvSpPr>
            <p:cNvPr id="8" name="TextBox 8"/>
            <p:cNvSpPr txBox="1"/>
            <p:nvPr/>
          </p:nvSpPr>
          <p:spPr>
            <a:xfrm>
              <a:off x="0" y="-76200"/>
              <a:ext cx="1276872" cy="1058438"/>
            </a:xfrm>
            <a:prstGeom prst="rect">
              <a:avLst/>
            </a:prstGeom>
          </p:spPr>
          <p:txBody>
            <a:bodyPr lIns="0" tIns="0" rIns="0" bIns="0" rtlCol="0" anchor="t">
              <a:spAutoFit/>
            </a:bodyPr>
            <a:lstStyle/>
            <a:p>
              <a:pPr marL="0" lvl="0" indent="0" algn="ctr">
                <a:lnSpc>
                  <a:spcPts val="6703"/>
                </a:lnSpc>
                <a:spcBef>
                  <a:spcPct val="0"/>
                </a:spcBef>
              </a:pPr>
              <a:r>
                <a:rPr lang="en-US" sz="4857" dirty="0">
                  <a:solidFill>
                    <a:srgbClr val="4BD1FB"/>
                  </a:solidFill>
                  <a:latin typeface="DM Sans Bold"/>
                </a:rPr>
                <a:t>05</a:t>
              </a:r>
            </a:p>
          </p:txBody>
        </p:sp>
      </p:grpSp>
      <p:pic>
        <p:nvPicPr>
          <p:cNvPr id="9" name="Picture 8"/>
          <p:cNvPicPr>
            <a:picLocks noChangeAspect="1"/>
          </p:cNvPicPr>
          <p:nvPr/>
        </p:nvPicPr>
        <p:blipFill>
          <a:blip r:embed="rId4"/>
          <a:stretch>
            <a:fillRect/>
          </a:stretch>
        </p:blipFill>
        <p:spPr>
          <a:xfrm>
            <a:off x="1262732" y="7353300"/>
            <a:ext cx="9617708" cy="2619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1014676" y="653761"/>
            <a:ext cx="837406" cy="1212035"/>
          </a:xfrm>
          <a:custGeom>
            <a:avLst/>
            <a:gdLst/>
            <a:ahLst/>
            <a:cxnLst/>
            <a:rect l="l" t="t" r="r" b="b"/>
            <a:pathLst>
              <a:path w="837406" h="1212035">
                <a:moveTo>
                  <a:pt x="0" y="0"/>
                </a:moveTo>
                <a:lnTo>
                  <a:pt x="837407" y="0"/>
                </a:lnTo>
                <a:lnTo>
                  <a:pt x="837407" y="1212036"/>
                </a:lnTo>
                <a:lnTo>
                  <a:pt x="0" y="12120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10800000">
            <a:off x="81160" y="9258300"/>
            <a:ext cx="13457996" cy="3264379"/>
            <a:chOff x="0" y="0"/>
            <a:chExt cx="17943995" cy="4352506"/>
          </a:xfrm>
        </p:grpSpPr>
        <p:sp>
          <p:nvSpPr>
            <p:cNvPr id="4" name="Freeform 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xmlns="" r:embed="rId5"/>
                  </a:ext>
                </a:extLst>
              </a:blip>
              <a:stretch>
                <a:fillRect b="-26202"/>
              </a:stretch>
            </a:blipFill>
          </p:spPr>
        </p:sp>
        <p:sp>
          <p:nvSpPr>
            <p:cNvPr id="6" name="Freeform 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xmlns="" r:embed="rId5"/>
                  </a:ext>
                </a:extLst>
              </a:blip>
              <a:stretch>
                <a:fillRect b="-26202"/>
              </a:stretch>
            </a:blipFill>
          </p:spPr>
        </p:sp>
      </p:grpSp>
      <p:sp>
        <p:nvSpPr>
          <p:cNvPr id="8" name="Freeform 8"/>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sp>
        <p:nvSpPr>
          <p:cNvPr id="9" name="Freeform 9"/>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10" name="Group 10"/>
          <p:cNvGrpSpPr/>
          <p:nvPr/>
        </p:nvGrpSpPr>
        <p:grpSpPr>
          <a:xfrm rot="-10800000">
            <a:off x="15966396" y="9258300"/>
            <a:ext cx="13457996" cy="3264379"/>
            <a:chOff x="0" y="0"/>
            <a:chExt cx="17943995" cy="4352506"/>
          </a:xfrm>
        </p:grpSpPr>
        <p:sp>
          <p:nvSpPr>
            <p:cNvPr id="11" name="Freeform 11"/>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xmlns="" r:embed="rId5"/>
                  </a:ext>
                </a:extLst>
              </a:blip>
              <a:stretch>
                <a:fillRect b="-26202"/>
              </a:stretch>
            </a:blipFill>
          </p:spPr>
        </p:sp>
        <p:sp>
          <p:nvSpPr>
            <p:cNvPr id="13" name="Freeform 13"/>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xmlns="" r:embed="rId5"/>
                  </a:ext>
                </a:extLst>
              </a:blip>
              <a:stretch>
                <a:fillRect b="-26202"/>
              </a:stretch>
            </a:blipFill>
          </p:spPr>
        </p:sp>
      </p:grpSp>
      <p:sp>
        <p:nvSpPr>
          <p:cNvPr id="16" name="TextBox 16"/>
          <p:cNvSpPr txBox="1"/>
          <p:nvPr/>
        </p:nvSpPr>
        <p:spPr>
          <a:xfrm>
            <a:off x="-1549776" y="269298"/>
            <a:ext cx="6977998" cy="759402"/>
          </a:xfrm>
          <a:prstGeom prst="rect">
            <a:avLst/>
          </a:prstGeom>
        </p:spPr>
        <p:txBody>
          <a:bodyPr lIns="0" tIns="0" rIns="0" bIns="0" rtlCol="0" anchor="t">
            <a:spAutoFit/>
          </a:bodyPr>
          <a:lstStyle/>
          <a:p>
            <a:pPr marL="0" lvl="0" indent="0" algn="ctr">
              <a:lnSpc>
                <a:spcPts val="5905"/>
              </a:lnSpc>
              <a:spcBef>
                <a:spcPct val="0"/>
              </a:spcBef>
            </a:pPr>
            <a:r>
              <a:rPr lang="en-US" sz="4921" dirty="0">
                <a:solidFill>
                  <a:srgbClr val="FFFFFF"/>
                </a:solidFill>
                <a:latin typeface="Now Bold"/>
              </a:rPr>
              <a:t>INSIGHTS</a:t>
            </a:r>
          </a:p>
        </p:txBody>
      </p:sp>
      <p:sp>
        <p:nvSpPr>
          <p:cNvPr id="17" name="TextBox 17"/>
          <p:cNvSpPr txBox="1"/>
          <p:nvPr/>
        </p:nvSpPr>
        <p:spPr>
          <a:xfrm>
            <a:off x="418703" y="2228778"/>
            <a:ext cx="11720389" cy="1577355"/>
          </a:xfrm>
          <a:prstGeom prst="rect">
            <a:avLst/>
          </a:prstGeom>
        </p:spPr>
        <p:txBody>
          <a:bodyPr lIns="0" tIns="0" rIns="0" bIns="0" rtlCol="0" anchor="t">
            <a:spAutoFit/>
          </a:bodyPr>
          <a:lstStyle/>
          <a:p>
            <a:pPr>
              <a:lnSpc>
                <a:spcPts val="4299"/>
              </a:lnSpc>
            </a:pPr>
            <a:r>
              <a:rPr lang="en-US" sz="3115" dirty="0">
                <a:solidFill>
                  <a:srgbClr val="FFFFFF"/>
                </a:solidFill>
                <a:latin typeface="DM Sans Bold"/>
              </a:rPr>
              <a:t>WHICH ARE THE TOP 10 STORES IN TERMS OF INCREMENTAL REVENUE (IR</a:t>
            </a:r>
            <a:r>
              <a:rPr lang="en-US" sz="3115" dirty="0" smtClean="0">
                <a:solidFill>
                  <a:srgbClr val="FFFFFF"/>
                </a:solidFill>
                <a:latin typeface="DM Sans Bold"/>
              </a:rPr>
              <a:t>) % </a:t>
            </a:r>
            <a:r>
              <a:rPr lang="en-US" sz="3115" dirty="0">
                <a:solidFill>
                  <a:srgbClr val="FFFFFF"/>
                </a:solidFill>
                <a:latin typeface="DM Sans Bold"/>
              </a:rPr>
              <a:t>GENERATED FROM THE PROMOTIONS?</a:t>
            </a:r>
          </a:p>
          <a:p>
            <a:pPr marL="0" lvl="0" indent="0" algn="ctr">
              <a:lnSpc>
                <a:spcPts val="3747"/>
              </a:lnSpc>
              <a:spcBef>
                <a:spcPct val="0"/>
              </a:spcBef>
            </a:pPr>
            <a:endParaRPr lang="en-US" sz="3115" dirty="0">
              <a:solidFill>
                <a:srgbClr val="FFFFFF"/>
              </a:solidFill>
              <a:latin typeface="DM Sans Bold"/>
            </a:endParaRPr>
          </a:p>
        </p:txBody>
      </p:sp>
      <p:sp>
        <p:nvSpPr>
          <p:cNvPr id="18" name="TextBox 18"/>
          <p:cNvSpPr txBox="1"/>
          <p:nvPr/>
        </p:nvSpPr>
        <p:spPr>
          <a:xfrm>
            <a:off x="-1846238" y="1019175"/>
            <a:ext cx="14961833" cy="759402"/>
          </a:xfrm>
          <a:prstGeom prst="rect">
            <a:avLst/>
          </a:prstGeom>
        </p:spPr>
        <p:txBody>
          <a:bodyPr lIns="0" tIns="0" rIns="0" bIns="0" rtlCol="0" anchor="t">
            <a:spAutoFit/>
          </a:bodyPr>
          <a:lstStyle/>
          <a:p>
            <a:pPr marL="0" lvl="0" indent="0" algn="ctr">
              <a:lnSpc>
                <a:spcPts val="5905"/>
              </a:lnSpc>
              <a:spcBef>
                <a:spcPct val="0"/>
              </a:spcBef>
            </a:pPr>
            <a:r>
              <a:rPr lang="en-US" sz="4921" dirty="0">
                <a:solidFill>
                  <a:srgbClr val="FFFFFF"/>
                </a:solidFill>
                <a:latin typeface="Now Bold"/>
              </a:rPr>
              <a:t>STORE PERFORMANCE ANALYSIS</a:t>
            </a:r>
          </a:p>
        </p:txBody>
      </p:sp>
      <p:grpSp>
        <p:nvGrpSpPr>
          <p:cNvPr id="19" name="Group 19"/>
          <p:cNvGrpSpPr/>
          <p:nvPr/>
        </p:nvGrpSpPr>
        <p:grpSpPr>
          <a:xfrm>
            <a:off x="354250" y="3995210"/>
            <a:ext cx="10147943" cy="4520538"/>
            <a:chOff x="0" y="-47625"/>
            <a:chExt cx="13530590" cy="6027383"/>
          </a:xfrm>
        </p:grpSpPr>
        <p:sp>
          <p:nvSpPr>
            <p:cNvPr id="20" name="TextBox 20"/>
            <p:cNvSpPr txBox="1"/>
            <p:nvPr/>
          </p:nvSpPr>
          <p:spPr>
            <a:xfrm>
              <a:off x="42968" y="-47625"/>
              <a:ext cx="13487622" cy="1897956"/>
            </a:xfrm>
            <a:prstGeom prst="rect">
              <a:avLst/>
            </a:prstGeom>
          </p:spPr>
          <p:txBody>
            <a:bodyPr lIns="0" tIns="0" rIns="0" bIns="0" rtlCol="0" anchor="t">
              <a:spAutoFit/>
            </a:bodyPr>
            <a:lstStyle/>
            <a:p>
              <a:pPr>
                <a:lnSpc>
                  <a:spcPts val="3747"/>
                </a:lnSpc>
              </a:pPr>
              <a:r>
                <a:rPr lang="en-US" sz="2715" dirty="0">
                  <a:solidFill>
                    <a:srgbClr val="FFFFFF"/>
                  </a:solidFill>
                  <a:latin typeface="DM Sans"/>
                </a:rPr>
                <a:t>-STMYS-1 ranks highest in terms of Incremental Revenue (IR</a:t>
              </a:r>
              <a:r>
                <a:rPr lang="en-US" sz="2715" dirty="0" smtClean="0">
                  <a:solidFill>
                    <a:srgbClr val="FFFFFF"/>
                  </a:solidFill>
                  <a:latin typeface="DM Sans"/>
                </a:rPr>
                <a:t>) % </a:t>
              </a:r>
              <a:r>
                <a:rPr lang="en-US" sz="2715" dirty="0">
                  <a:solidFill>
                    <a:srgbClr val="FFFFFF"/>
                  </a:solidFill>
                  <a:latin typeface="DM Sans"/>
                </a:rPr>
                <a:t>generated from the promotions.</a:t>
              </a:r>
            </a:p>
            <a:p>
              <a:pPr marL="0" lvl="0" indent="0">
                <a:lnSpc>
                  <a:spcPts val="3747"/>
                </a:lnSpc>
                <a:spcBef>
                  <a:spcPct val="0"/>
                </a:spcBef>
              </a:pPr>
              <a:endParaRPr lang="en-US" sz="2715" dirty="0">
                <a:solidFill>
                  <a:srgbClr val="FFFFFF"/>
                </a:solidFill>
                <a:latin typeface="DM Sans"/>
              </a:endParaRPr>
            </a:p>
          </p:txBody>
        </p:sp>
        <p:sp>
          <p:nvSpPr>
            <p:cNvPr id="21" name="TextBox 21"/>
            <p:cNvSpPr txBox="1"/>
            <p:nvPr/>
          </p:nvSpPr>
          <p:spPr>
            <a:xfrm>
              <a:off x="0" y="2022265"/>
              <a:ext cx="13487622" cy="2530606"/>
            </a:xfrm>
            <a:prstGeom prst="rect">
              <a:avLst/>
            </a:prstGeom>
          </p:spPr>
          <p:txBody>
            <a:bodyPr lIns="0" tIns="0" rIns="0" bIns="0" rtlCol="0" anchor="t">
              <a:spAutoFit/>
            </a:bodyPr>
            <a:lstStyle/>
            <a:p>
              <a:pPr>
                <a:lnSpc>
                  <a:spcPts val="3747"/>
                </a:lnSpc>
              </a:pPr>
              <a:r>
                <a:rPr lang="en-US" sz="2715" dirty="0">
                  <a:solidFill>
                    <a:srgbClr val="FFFFFF"/>
                  </a:solidFill>
                  <a:latin typeface="DM Sans"/>
                </a:rPr>
                <a:t>-Ranked second highest in Incremental Revenue (IR) </a:t>
              </a:r>
              <a:r>
                <a:rPr lang="en-US" sz="2715" dirty="0" smtClean="0">
                  <a:solidFill>
                    <a:srgbClr val="FFFFFF"/>
                  </a:solidFill>
                  <a:latin typeface="DM Sans"/>
                </a:rPr>
                <a:t>% generated </a:t>
              </a:r>
              <a:r>
                <a:rPr lang="en-US" sz="2715" dirty="0">
                  <a:solidFill>
                    <a:srgbClr val="FFFFFF"/>
                  </a:solidFill>
                  <a:latin typeface="DM Sans"/>
                </a:rPr>
                <a:t>from promotions, </a:t>
              </a:r>
              <a:r>
                <a:rPr lang="en-US" sz="2715" dirty="0" smtClean="0">
                  <a:solidFill>
                    <a:srgbClr val="FFFFFF"/>
                  </a:solidFill>
                  <a:latin typeface="DM Sans"/>
                </a:rPr>
                <a:t>STMYS-3 </a:t>
              </a:r>
              <a:r>
                <a:rPr lang="en-US" sz="2715" dirty="0">
                  <a:solidFill>
                    <a:srgbClr val="FFFFFF"/>
                  </a:solidFill>
                  <a:latin typeface="DM Sans"/>
                </a:rPr>
                <a:t>demonstrates significant contribution to overall revenue growth</a:t>
              </a:r>
            </a:p>
            <a:p>
              <a:pPr marL="0" lvl="0" indent="0">
                <a:lnSpc>
                  <a:spcPts val="3747"/>
                </a:lnSpc>
                <a:spcBef>
                  <a:spcPct val="0"/>
                </a:spcBef>
              </a:pPr>
              <a:endParaRPr lang="en-US" sz="2715" dirty="0">
                <a:solidFill>
                  <a:srgbClr val="FFFFFF"/>
                </a:solidFill>
                <a:latin typeface="DM Sans"/>
              </a:endParaRPr>
            </a:p>
          </p:txBody>
        </p:sp>
        <p:sp>
          <p:nvSpPr>
            <p:cNvPr id="22" name="TextBox 22"/>
            <p:cNvSpPr txBox="1"/>
            <p:nvPr/>
          </p:nvSpPr>
          <p:spPr>
            <a:xfrm>
              <a:off x="0" y="4714454"/>
              <a:ext cx="13487622" cy="1265304"/>
            </a:xfrm>
            <a:prstGeom prst="rect">
              <a:avLst/>
            </a:prstGeom>
          </p:spPr>
          <p:txBody>
            <a:bodyPr lIns="0" tIns="0" rIns="0" bIns="0" rtlCol="0" anchor="t">
              <a:spAutoFit/>
            </a:bodyPr>
            <a:lstStyle/>
            <a:p>
              <a:pPr marL="0" lvl="0" indent="0">
                <a:lnSpc>
                  <a:spcPts val="3747"/>
                </a:lnSpc>
                <a:spcBef>
                  <a:spcPct val="0"/>
                </a:spcBef>
              </a:pPr>
              <a:r>
                <a:rPr lang="en-US" sz="2715" dirty="0">
                  <a:solidFill>
                    <a:srgbClr val="FFFFFF"/>
                  </a:solidFill>
                  <a:latin typeface="DM Sans"/>
                </a:rPr>
                <a:t>-</a:t>
              </a:r>
              <a:r>
                <a:rPr lang="en-US" sz="2715" dirty="0" smtClean="0">
                  <a:solidFill>
                    <a:srgbClr val="FFFFFF"/>
                  </a:solidFill>
                  <a:latin typeface="DM Sans"/>
                </a:rPr>
                <a:t>STMDU-0 </a:t>
              </a:r>
              <a:r>
                <a:rPr lang="en-US" sz="2715" dirty="0">
                  <a:solidFill>
                    <a:srgbClr val="FFFFFF"/>
                  </a:solidFill>
                  <a:latin typeface="DM Sans"/>
                </a:rPr>
                <a:t>ranks third in terms of Incremental Revenue (IR</a:t>
              </a:r>
              <a:r>
                <a:rPr lang="en-US" sz="2715" dirty="0" smtClean="0">
                  <a:solidFill>
                    <a:srgbClr val="FFFFFF"/>
                  </a:solidFill>
                  <a:latin typeface="DM Sans"/>
                </a:rPr>
                <a:t>) % </a:t>
              </a:r>
              <a:r>
                <a:rPr lang="en-US" sz="2715" dirty="0">
                  <a:solidFill>
                    <a:srgbClr val="FFFFFF"/>
                  </a:solidFill>
                  <a:latin typeface="DM Sans"/>
                </a:rPr>
                <a:t>generated from promotions </a:t>
              </a:r>
            </a:p>
          </p:txBody>
        </p:sp>
      </p:grpSp>
      <p:pic>
        <p:nvPicPr>
          <p:cNvPr id="23" name="Picture 22"/>
          <p:cNvPicPr>
            <a:picLocks noChangeAspect="1"/>
          </p:cNvPicPr>
          <p:nvPr/>
        </p:nvPicPr>
        <p:blipFill>
          <a:blip r:embed="rId7"/>
          <a:stretch>
            <a:fillRect/>
          </a:stretch>
        </p:blipFill>
        <p:spPr>
          <a:xfrm>
            <a:off x="12221053" y="1440668"/>
            <a:ext cx="4942126" cy="7378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080806" y="-4955150"/>
            <a:ext cx="8414387" cy="8414387"/>
          </a:xfrm>
          <a:custGeom>
            <a:avLst/>
            <a:gdLst/>
            <a:ahLst/>
            <a:cxnLst/>
            <a:rect l="l" t="t" r="r" b="b"/>
            <a:pathLst>
              <a:path w="8414387" h="8414387">
                <a:moveTo>
                  <a:pt x="0" y="0"/>
                </a:moveTo>
                <a:lnTo>
                  <a:pt x="8414388" y="0"/>
                </a:lnTo>
                <a:lnTo>
                  <a:pt x="8414388" y="8414387"/>
                </a:lnTo>
                <a:lnTo>
                  <a:pt x="0" y="8414387"/>
                </a:lnTo>
                <a:lnTo>
                  <a:pt x="0" y="0"/>
                </a:lnTo>
                <a:close/>
              </a:path>
            </a:pathLst>
          </a:custGeom>
          <a:blipFill>
            <a:blip r:embed="rId4">
              <a:alphaModFix amt="29000"/>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418703" y="681506"/>
            <a:ext cx="11720389" cy="2000548"/>
          </a:xfrm>
          <a:prstGeom prst="rect">
            <a:avLst/>
          </a:prstGeom>
        </p:spPr>
        <p:txBody>
          <a:bodyPr lIns="0" tIns="0" rIns="0" bIns="0" rtlCol="0" anchor="t">
            <a:spAutoFit/>
          </a:bodyPr>
          <a:lstStyle/>
          <a:p>
            <a:pPr>
              <a:lnSpc>
                <a:spcPts val="3885"/>
              </a:lnSpc>
            </a:pPr>
            <a:r>
              <a:rPr lang="en-US" sz="2815" dirty="0">
                <a:solidFill>
                  <a:srgbClr val="FFFFFF"/>
                </a:solidFill>
                <a:latin typeface="DM Sans Bold"/>
              </a:rPr>
              <a:t>WHICH ARE THE BOTTOM 10 STORES WHEN IT COMES TO INCREMENTAL SOLD UNITS (ISU</a:t>
            </a:r>
            <a:r>
              <a:rPr lang="en-US" sz="2815" dirty="0" smtClean="0">
                <a:solidFill>
                  <a:srgbClr val="FFFFFF"/>
                </a:solidFill>
                <a:latin typeface="DM Sans Bold"/>
              </a:rPr>
              <a:t>) % </a:t>
            </a:r>
            <a:r>
              <a:rPr lang="en-US" sz="2815" dirty="0">
                <a:solidFill>
                  <a:srgbClr val="FFFFFF"/>
                </a:solidFill>
                <a:latin typeface="DM Sans Bold"/>
              </a:rPr>
              <a:t>DURING THE PROMOTIONAL PERIOD?</a:t>
            </a:r>
          </a:p>
          <a:p>
            <a:pPr marL="0" lvl="0" indent="0" algn="ctr">
              <a:lnSpc>
                <a:spcPts val="3885"/>
              </a:lnSpc>
              <a:spcBef>
                <a:spcPct val="0"/>
              </a:spcBef>
            </a:pPr>
            <a:endParaRPr lang="en-US" sz="2815" dirty="0">
              <a:solidFill>
                <a:srgbClr val="FFFFFF"/>
              </a:solidFill>
              <a:latin typeface="DM Sans Bold"/>
            </a:endParaRPr>
          </a:p>
        </p:txBody>
      </p:sp>
      <p:grpSp>
        <p:nvGrpSpPr>
          <p:cNvPr id="7" name="Group 7"/>
          <p:cNvGrpSpPr/>
          <p:nvPr/>
        </p:nvGrpSpPr>
        <p:grpSpPr>
          <a:xfrm>
            <a:off x="418703" y="2834465"/>
            <a:ext cx="10147943" cy="5740972"/>
            <a:chOff x="0" y="-57151"/>
            <a:chExt cx="13530590" cy="7654629"/>
          </a:xfrm>
        </p:grpSpPr>
        <p:sp>
          <p:nvSpPr>
            <p:cNvPr id="8" name="TextBox 8"/>
            <p:cNvSpPr txBox="1"/>
            <p:nvPr/>
          </p:nvSpPr>
          <p:spPr>
            <a:xfrm>
              <a:off x="42968" y="-57151"/>
              <a:ext cx="13487622" cy="2205732"/>
            </a:xfrm>
            <a:prstGeom prst="rect">
              <a:avLst/>
            </a:prstGeom>
          </p:spPr>
          <p:txBody>
            <a:bodyPr lIns="0" tIns="0" rIns="0" bIns="0" rtlCol="0" anchor="t">
              <a:spAutoFit/>
            </a:bodyPr>
            <a:lstStyle/>
            <a:p>
              <a:pPr>
                <a:lnSpc>
                  <a:spcPts val="4299"/>
                </a:lnSpc>
              </a:pPr>
              <a:r>
                <a:rPr lang="en-US" sz="3115" dirty="0">
                  <a:solidFill>
                    <a:srgbClr val="FFFFFF"/>
                  </a:solidFill>
                  <a:latin typeface="DM Sans"/>
                </a:rPr>
                <a:t>-STHYD-3 ranks at the bottom for Incremental Sold Units (ISU</a:t>
              </a:r>
              <a:r>
                <a:rPr lang="en-US" sz="3115" dirty="0" smtClean="0">
                  <a:solidFill>
                    <a:srgbClr val="FFFFFF"/>
                  </a:solidFill>
                  <a:latin typeface="DM Sans"/>
                </a:rPr>
                <a:t>) % </a:t>
              </a:r>
              <a:r>
                <a:rPr lang="en-US" sz="3115" dirty="0">
                  <a:solidFill>
                    <a:srgbClr val="FFFFFF"/>
                  </a:solidFill>
                  <a:latin typeface="DM Sans"/>
                </a:rPr>
                <a:t>during the promotional period</a:t>
              </a:r>
            </a:p>
            <a:p>
              <a:pPr marL="0" lvl="0" indent="0">
                <a:lnSpc>
                  <a:spcPts val="4299"/>
                </a:lnSpc>
                <a:spcBef>
                  <a:spcPct val="0"/>
                </a:spcBef>
              </a:pPr>
              <a:endParaRPr lang="en-US" sz="3115" dirty="0">
                <a:solidFill>
                  <a:srgbClr val="FFFFFF"/>
                </a:solidFill>
                <a:latin typeface="DM Sans"/>
              </a:endParaRPr>
            </a:p>
          </p:txBody>
        </p:sp>
        <p:sp>
          <p:nvSpPr>
            <p:cNvPr id="9" name="TextBox 9"/>
            <p:cNvSpPr txBox="1"/>
            <p:nvPr/>
          </p:nvSpPr>
          <p:spPr>
            <a:xfrm>
              <a:off x="0" y="2305348"/>
              <a:ext cx="13487622" cy="2940976"/>
            </a:xfrm>
            <a:prstGeom prst="rect">
              <a:avLst/>
            </a:prstGeom>
          </p:spPr>
          <p:txBody>
            <a:bodyPr lIns="0" tIns="0" rIns="0" bIns="0" rtlCol="0" anchor="t">
              <a:spAutoFit/>
            </a:bodyPr>
            <a:lstStyle/>
            <a:p>
              <a:pPr>
                <a:lnSpc>
                  <a:spcPts val="4299"/>
                </a:lnSpc>
              </a:pPr>
              <a:r>
                <a:rPr lang="en-US" sz="3115" dirty="0">
                  <a:solidFill>
                    <a:srgbClr val="FFFFFF"/>
                  </a:solidFill>
                  <a:latin typeface="DM Sans"/>
                </a:rPr>
                <a:t>-During the promotional period, </a:t>
              </a:r>
              <a:r>
                <a:rPr lang="en-US" sz="3115" dirty="0" smtClean="0">
                  <a:solidFill>
                    <a:srgbClr val="FFFFFF"/>
                  </a:solidFill>
                  <a:latin typeface="DM Sans"/>
                </a:rPr>
                <a:t>STCBE-4 </a:t>
              </a:r>
              <a:r>
                <a:rPr lang="en-US" sz="3115" dirty="0">
                  <a:solidFill>
                    <a:srgbClr val="FFFFFF"/>
                  </a:solidFill>
                  <a:latin typeface="DM Sans"/>
                </a:rPr>
                <a:t>ranks second from the bottom in terms of Incremental Sold Units (ISU</a:t>
              </a:r>
              <a:r>
                <a:rPr lang="en-US" sz="3115" dirty="0" smtClean="0">
                  <a:solidFill>
                    <a:srgbClr val="FFFFFF"/>
                  </a:solidFill>
                  <a:latin typeface="DM Sans"/>
                </a:rPr>
                <a:t>) %.</a:t>
              </a:r>
              <a:endParaRPr lang="en-US" sz="3115" dirty="0">
                <a:solidFill>
                  <a:srgbClr val="FFFFFF"/>
                </a:solidFill>
                <a:latin typeface="DM Sans"/>
              </a:endParaRPr>
            </a:p>
            <a:p>
              <a:pPr marL="0" lvl="0" indent="0">
                <a:lnSpc>
                  <a:spcPts val="4299"/>
                </a:lnSpc>
                <a:spcBef>
                  <a:spcPct val="0"/>
                </a:spcBef>
              </a:pPr>
              <a:endParaRPr lang="en-US" sz="3115" dirty="0">
                <a:solidFill>
                  <a:srgbClr val="FFFFFF"/>
                </a:solidFill>
                <a:latin typeface="DM Sans"/>
              </a:endParaRPr>
            </a:p>
          </p:txBody>
        </p:sp>
        <p:sp>
          <p:nvSpPr>
            <p:cNvPr id="10" name="TextBox 10"/>
            <p:cNvSpPr txBox="1"/>
            <p:nvPr/>
          </p:nvSpPr>
          <p:spPr>
            <a:xfrm>
              <a:off x="0" y="5391746"/>
              <a:ext cx="13487622" cy="2205732"/>
            </a:xfrm>
            <a:prstGeom prst="rect">
              <a:avLst/>
            </a:prstGeom>
          </p:spPr>
          <p:txBody>
            <a:bodyPr lIns="0" tIns="0" rIns="0" bIns="0" rtlCol="0" anchor="t">
              <a:spAutoFit/>
            </a:bodyPr>
            <a:lstStyle/>
            <a:p>
              <a:pPr marL="0" lvl="0" indent="0">
                <a:lnSpc>
                  <a:spcPts val="4299"/>
                </a:lnSpc>
                <a:spcBef>
                  <a:spcPct val="0"/>
                </a:spcBef>
              </a:pPr>
              <a:r>
                <a:rPr lang="en-US" sz="3115" dirty="0">
                  <a:solidFill>
                    <a:srgbClr val="FFFFFF"/>
                  </a:solidFill>
                  <a:latin typeface="DM Sans"/>
                </a:rPr>
                <a:t>-</a:t>
              </a:r>
              <a:r>
                <a:rPr lang="en-US" sz="3115" dirty="0" smtClean="0">
                  <a:solidFill>
                    <a:srgbClr val="FFFFFF"/>
                  </a:solidFill>
                  <a:latin typeface="DM Sans"/>
                </a:rPr>
                <a:t>STBLR-1 </a:t>
              </a:r>
              <a:r>
                <a:rPr lang="en-US" sz="3115" dirty="0">
                  <a:solidFill>
                    <a:srgbClr val="FFFFFF"/>
                  </a:solidFill>
                  <a:latin typeface="DM Sans"/>
                </a:rPr>
                <a:t>ranks third from the bottom in terms of Incremental Sold Units (ISU</a:t>
              </a:r>
              <a:r>
                <a:rPr lang="en-US" sz="3115" dirty="0" smtClean="0">
                  <a:solidFill>
                    <a:srgbClr val="FFFFFF"/>
                  </a:solidFill>
                  <a:latin typeface="DM Sans"/>
                </a:rPr>
                <a:t>) % </a:t>
              </a:r>
              <a:r>
                <a:rPr lang="en-US" sz="3115" dirty="0">
                  <a:solidFill>
                    <a:srgbClr val="FFFFFF"/>
                  </a:solidFill>
                  <a:latin typeface="DM Sans"/>
                </a:rPr>
                <a:t>during the promotional period.</a:t>
              </a:r>
            </a:p>
          </p:txBody>
        </p:sp>
      </p:grpSp>
      <p:sp>
        <p:nvSpPr>
          <p:cNvPr id="11" name="Freeform 11"/>
          <p:cNvSpPr/>
          <p:nvPr/>
        </p:nvSpPr>
        <p:spPr>
          <a:xfrm>
            <a:off x="-1604539" y="8521550"/>
            <a:ext cx="3209078" cy="3209078"/>
          </a:xfrm>
          <a:custGeom>
            <a:avLst/>
            <a:gdLst/>
            <a:ahLst/>
            <a:cxnLst/>
            <a:rect l="l" t="t" r="r" b="b"/>
            <a:pathLst>
              <a:path w="3209078" h="3209078">
                <a:moveTo>
                  <a:pt x="0" y="0"/>
                </a:moveTo>
                <a:lnTo>
                  <a:pt x="3209078" y="0"/>
                </a:lnTo>
                <a:lnTo>
                  <a:pt x="3209078" y="3209078"/>
                </a:lnTo>
                <a:lnTo>
                  <a:pt x="0" y="3209078"/>
                </a:lnTo>
                <a:lnTo>
                  <a:pt x="0" y="0"/>
                </a:lnTo>
                <a:close/>
              </a:path>
            </a:pathLst>
          </a:custGeom>
          <a:blipFill>
            <a:blip r:embed="rId6">
              <a:extLst>
                <a:ext uri="{96DAC541-7B7A-43D3-8B79-37D633B846F1}">
                  <asvg:svgBlip xmlns:asvg="http://schemas.microsoft.com/office/drawing/2016/SVG/main" xmlns="" r:embed="rId8"/>
                </a:ext>
              </a:extLst>
            </a:blip>
            <a:stretch>
              <a:fillRect/>
            </a:stretch>
          </a:blipFill>
        </p:spPr>
      </p:sp>
      <p:pic>
        <p:nvPicPr>
          <p:cNvPr id="12" name="Picture 11"/>
          <p:cNvPicPr>
            <a:picLocks noChangeAspect="1"/>
          </p:cNvPicPr>
          <p:nvPr/>
        </p:nvPicPr>
        <p:blipFill>
          <a:blip r:embed="rId9"/>
          <a:stretch>
            <a:fillRect/>
          </a:stretch>
        </p:blipFill>
        <p:spPr>
          <a:xfrm>
            <a:off x="12139092" y="1644685"/>
            <a:ext cx="5116472" cy="7264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12716486" y="7178880"/>
            <a:ext cx="9085628" cy="5368780"/>
          </a:xfrm>
          <a:custGeom>
            <a:avLst/>
            <a:gdLst/>
            <a:ahLst/>
            <a:cxnLst/>
            <a:rect l="l" t="t" r="r" b="b"/>
            <a:pathLst>
              <a:path w="9085628" h="5368780">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201606" y="527484"/>
            <a:ext cx="13569926" cy="954808"/>
          </a:xfrm>
          <a:prstGeom prst="rect">
            <a:avLst/>
          </a:prstGeom>
        </p:spPr>
        <p:txBody>
          <a:bodyPr lIns="0" tIns="0" rIns="0" bIns="0" rtlCol="0" anchor="t">
            <a:spAutoFit/>
          </a:bodyPr>
          <a:lstStyle/>
          <a:p>
            <a:pPr marL="0" lvl="0" indent="0">
              <a:lnSpc>
                <a:spcPts val="3885"/>
              </a:lnSpc>
              <a:spcBef>
                <a:spcPct val="0"/>
              </a:spcBef>
            </a:pPr>
            <a:r>
              <a:rPr lang="en-US" sz="2815" dirty="0">
                <a:solidFill>
                  <a:srgbClr val="FFFFFF"/>
                </a:solidFill>
                <a:latin typeface="DM Sans Bold"/>
              </a:rPr>
              <a:t>PROVIDE DETAILS ON THE DISTRIBUTION OF STORES ACROSS DIFFERENT CITIES? </a:t>
            </a:r>
          </a:p>
        </p:txBody>
      </p:sp>
      <p:sp>
        <p:nvSpPr>
          <p:cNvPr id="6" name="TextBox 6"/>
          <p:cNvSpPr txBox="1"/>
          <p:nvPr/>
        </p:nvSpPr>
        <p:spPr>
          <a:xfrm>
            <a:off x="201606" y="1968180"/>
            <a:ext cx="11519518" cy="8318820"/>
          </a:xfrm>
          <a:prstGeom prst="rect">
            <a:avLst/>
          </a:prstGeom>
        </p:spPr>
        <p:txBody>
          <a:bodyPr lIns="0" tIns="0" rIns="0" bIns="0" rtlCol="0" anchor="t">
            <a:spAutoFit/>
          </a:bodyPr>
          <a:lstStyle/>
          <a:p>
            <a:pPr>
              <a:lnSpc>
                <a:spcPts val="2663"/>
              </a:lnSpc>
              <a:spcBef>
                <a:spcPct val="0"/>
              </a:spcBef>
            </a:pPr>
            <a:r>
              <a:rPr lang="en-US" sz="1930" dirty="0">
                <a:solidFill>
                  <a:srgbClr val="FFFFFF"/>
                </a:solidFill>
                <a:latin typeface="DM Sans Bold"/>
              </a:rPr>
              <a:t>-BANGALORE (10 STORES):</a:t>
            </a:r>
          </a:p>
          <a:p>
            <a:pPr>
              <a:lnSpc>
                <a:spcPts val="2663"/>
              </a:lnSpc>
              <a:spcBef>
                <a:spcPct val="0"/>
              </a:spcBef>
            </a:pPr>
            <a:r>
              <a:rPr lang="en-US" sz="1930" dirty="0">
                <a:solidFill>
                  <a:srgbClr val="FFFFFF"/>
                </a:solidFill>
                <a:latin typeface="DM Sans Bold"/>
              </a:rPr>
              <a:t>BANGALORE, BEING A MAJOR METROPOLITAN CITY AND IT HUB, HAS THE HIGHEST NUMBER OF ATLIQ MART STORES. THIS IS INDICATIVE OF THE CITY'S LARGE POPULATION AND ROBUST ECONOMIC ACTIVITY, MAKING IT A PRIME LOCATION FOR RETAIL EXPANSION.</a:t>
            </a:r>
          </a:p>
          <a:p>
            <a:pPr>
              <a:lnSpc>
                <a:spcPts val="2663"/>
              </a:lnSpc>
              <a:spcBef>
                <a:spcPct val="0"/>
              </a:spcBef>
            </a:pPr>
            <a:endParaRPr lang="en-US" sz="1930" dirty="0">
              <a:solidFill>
                <a:srgbClr val="FFFFFF"/>
              </a:solidFill>
              <a:latin typeface="DM Sans Bold"/>
            </a:endParaRPr>
          </a:p>
          <a:p>
            <a:pPr>
              <a:lnSpc>
                <a:spcPts val="2663"/>
              </a:lnSpc>
              <a:spcBef>
                <a:spcPct val="0"/>
              </a:spcBef>
            </a:pPr>
            <a:r>
              <a:rPr lang="en-US" sz="1930" dirty="0">
                <a:solidFill>
                  <a:srgbClr val="FFFFFF"/>
                </a:solidFill>
                <a:latin typeface="DM Sans Bold"/>
              </a:rPr>
              <a:t>-CHENNAI (8 STORES):</a:t>
            </a:r>
          </a:p>
          <a:p>
            <a:pPr>
              <a:lnSpc>
                <a:spcPts val="2663"/>
              </a:lnSpc>
              <a:spcBef>
                <a:spcPct val="0"/>
              </a:spcBef>
            </a:pPr>
            <a:r>
              <a:rPr lang="en-US" sz="1930" dirty="0">
                <a:solidFill>
                  <a:srgbClr val="FFFFFF"/>
                </a:solidFill>
                <a:latin typeface="DM Sans Bold"/>
              </a:rPr>
              <a:t>CHENNAI, THE CAPITAL CITY OF TAMIL NADU, FOLLOWS CLOSELY WITH 8 STORES. AS ONE OF THE LARGEST CULTURAL, ECONOMIC, AND EDUCATIONAL CENTERS IN SOUTH INDIA, CHENNAI ATTRACTS SIGNIFICANT RETAIL INVESTMENT.</a:t>
            </a:r>
          </a:p>
          <a:p>
            <a:pPr>
              <a:lnSpc>
                <a:spcPts val="2663"/>
              </a:lnSpc>
              <a:spcBef>
                <a:spcPct val="0"/>
              </a:spcBef>
            </a:pPr>
            <a:endParaRPr lang="en-US" sz="1930" dirty="0">
              <a:solidFill>
                <a:srgbClr val="FFFFFF"/>
              </a:solidFill>
              <a:latin typeface="DM Sans Bold"/>
            </a:endParaRPr>
          </a:p>
          <a:p>
            <a:pPr>
              <a:lnSpc>
                <a:spcPts val="2663"/>
              </a:lnSpc>
              <a:spcBef>
                <a:spcPct val="0"/>
              </a:spcBef>
            </a:pPr>
            <a:r>
              <a:rPr lang="en-US" sz="1930" dirty="0">
                <a:solidFill>
                  <a:srgbClr val="FFFFFF"/>
                </a:solidFill>
                <a:latin typeface="DM Sans Bold"/>
              </a:rPr>
              <a:t>-HYDERABAD (7 STORES):</a:t>
            </a:r>
          </a:p>
          <a:p>
            <a:pPr>
              <a:lnSpc>
                <a:spcPts val="2663"/>
              </a:lnSpc>
              <a:spcBef>
                <a:spcPct val="0"/>
              </a:spcBef>
            </a:pPr>
            <a:r>
              <a:rPr lang="en-US" sz="1930" dirty="0">
                <a:solidFill>
                  <a:srgbClr val="FFFFFF"/>
                </a:solidFill>
                <a:latin typeface="DM Sans Bold"/>
              </a:rPr>
              <a:t>HYDERABAD, KNOWN FOR ITS THRIVING IT INDUSTRY AND HISTORICAL SIGNIFICANCE, BOASTS 7 ATLIQ MART STORES. THE CITY'S GROWING POPULATION AND STRONG CONSUMER DEMAND CONTRIBUTE TO ITS SUBSTANTIAL RETAIL PRESENCE.</a:t>
            </a:r>
          </a:p>
          <a:p>
            <a:pPr>
              <a:lnSpc>
                <a:spcPts val="2663"/>
              </a:lnSpc>
              <a:spcBef>
                <a:spcPct val="0"/>
              </a:spcBef>
            </a:pPr>
            <a:endParaRPr lang="en-US" sz="1930" dirty="0">
              <a:solidFill>
                <a:srgbClr val="FFFFFF"/>
              </a:solidFill>
              <a:latin typeface="DM Sans Bold"/>
            </a:endParaRPr>
          </a:p>
          <a:p>
            <a:pPr>
              <a:lnSpc>
                <a:spcPts val="2663"/>
              </a:lnSpc>
              <a:spcBef>
                <a:spcPct val="0"/>
              </a:spcBef>
            </a:pPr>
            <a:r>
              <a:rPr lang="en-US" sz="1930" dirty="0">
                <a:solidFill>
                  <a:srgbClr val="FFFFFF"/>
                </a:solidFill>
                <a:latin typeface="DM Sans Bold"/>
              </a:rPr>
              <a:t>-COIMBATORE (5 STORES):</a:t>
            </a:r>
          </a:p>
          <a:p>
            <a:pPr>
              <a:lnSpc>
                <a:spcPts val="2663"/>
              </a:lnSpc>
              <a:spcBef>
                <a:spcPct val="0"/>
              </a:spcBef>
            </a:pPr>
            <a:r>
              <a:rPr lang="en-US" sz="1930" dirty="0">
                <a:solidFill>
                  <a:srgbClr val="FFFFFF"/>
                </a:solidFill>
                <a:latin typeface="DM Sans Bold"/>
              </a:rPr>
              <a:t>COIMBATORE, OFTEN REFERRED TO AS THE "MANCHESTER OF SOUTH INDIA" DUE TO ITS FLOURISHING TEXTILE INDUSTRY, HOSTS 5 ATLIQ MART STORES. THE CITY'S INDUSTRIAL BASE AND PROSPEROUS BUSINESS ENVIRONMENT MAKE IT AN ATTRACTIVE RETAIL MARKET.</a:t>
            </a:r>
          </a:p>
          <a:p>
            <a:pPr>
              <a:lnSpc>
                <a:spcPts val="2663"/>
              </a:lnSpc>
              <a:spcBef>
                <a:spcPct val="0"/>
              </a:spcBef>
            </a:pPr>
            <a:endParaRPr lang="en-US" sz="1930" dirty="0">
              <a:solidFill>
                <a:srgbClr val="FFFFFF"/>
              </a:solidFill>
              <a:latin typeface="DM Sans Bold"/>
            </a:endParaRPr>
          </a:p>
          <a:p>
            <a:pPr>
              <a:lnSpc>
                <a:spcPts val="2663"/>
              </a:lnSpc>
              <a:spcBef>
                <a:spcPct val="0"/>
              </a:spcBef>
            </a:pPr>
            <a:r>
              <a:rPr lang="en-US" sz="1930" dirty="0">
                <a:solidFill>
                  <a:srgbClr val="FFFFFF"/>
                </a:solidFill>
                <a:latin typeface="DM Sans Bold"/>
              </a:rPr>
              <a:t>-VISHAKHAPATNAM (5 STORES):</a:t>
            </a:r>
          </a:p>
          <a:p>
            <a:pPr>
              <a:lnSpc>
                <a:spcPts val="2663"/>
              </a:lnSpc>
              <a:spcBef>
                <a:spcPct val="0"/>
              </a:spcBef>
            </a:pPr>
            <a:r>
              <a:rPr lang="en-US" sz="1930" dirty="0">
                <a:solidFill>
                  <a:srgbClr val="FFFFFF"/>
                </a:solidFill>
                <a:latin typeface="DM Sans Bold"/>
              </a:rPr>
              <a:t>IT HAS 5 ATLIQ MART STORES. ITS STRATEGIC LOCATION, COUPLED WITH INCREASING URBANIZATION AND INFRASTRUCTURE DEVELOPMENT, SUPPORTS A THRIVING RETAIL SECTOR.</a:t>
            </a:r>
          </a:p>
          <a:p>
            <a:pPr>
              <a:lnSpc>
                <a:spcPts val="2663"/>
              </a:lnSpc>
              <a:spcBef>
                <a:spcPct val="0"/>
              </a:spcBef>
            </a:pPr>
            <a:endParaRPr lang="en-US" sz="1930" dirty="0">
              <a:solidFill>
                <a:srgbClr val="FFFFFF"/>
              </a:solidFill>
              <a:latin typeface="DM Sans Bold"/>
            </a:endParaRPr>
          </a:p>
          <a:p>
            <a:pPr>
              <a:lnSpc>
                <a:spcPts val="2663"/>
              </a:lnSpc>
              <a:spcBef>
                <a:spcPct val="0"/>
              </a:spcBef>
            </a:pPr>
            <a:endParaRPr lang="en-US" sz="1930" dirty="0">
              <a:solidFill>
                <a:srgbClr val="FFFFFF"/>
              </a:solidFill>
              <a:latin typeface="DM Sans Bold"/>
            </a:endParaRPr>
          </a:p>
        </p:txBody>
      </p:sp>
      <p:pic>
        <p:nvPicPr>
          <p:cNvPr id="7" name="Picture 6"/>
          <p:cNvPicPr>
            <a:picLocks noChangeAspect="1"/>
          </p:cNvPicPr>
          <p:nvPr/>
        </p:nvPicPr>
        <p:blipFill>
          <a:blip r:embed="rId4"/>
          <a:stretch>
            <a:fillRect/>
          </a:stretch>
        </p:blipFill>
        <p:spPr>
          <a:xfrm>
            <a:off x="12043261" y="4059974"/>
            <a:ext cx="5766248" cy="2756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313163">
            <a:off x="12716486" y="7178880"/>
            <a:ext cx="9085628" cy="5368780"/>
          </a:xfrm>
          <a:custGeom>
            <a:avLst/>
            <a:gdLst/>
            <a:ahLst/>
            <a:cxnLst/>
            <a:rect l="l" t="t" r="r" b="b"/>
            <a:pathLst>
              <a:path w="9085628" h="5368780">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283017" y="1000125"/>
            <a:ext cx="13076067" cy="5985205"/>
          </a:xfrm>
          <a:prstGeom prst="rect">
            <a:avLst/>
          </a:prstGeom>
        </p:spPr>
        <p:txBody>
          <a:bodyPr lIns="0" tIns="0" rIns="0" bIns="0" rtlCol="0" anchor="t">
            <a:spAutoFit/>
          </a:bodyPr>
          <a:lstStyle/>
          <a:p>
            <a:pPr>
              <a:lnSpc>
                <a:spcPts val="2663"/>
              </a:lnSpc>
            </a:pPr>
            <a:r>
              <a:rPr lang="en-US" sz="1929" dirty="0">
                <a:solidFill>
                  <a:srgbClr val="FFFFFF"/>
                </a:solidFill>
                <a:latin typeface="DM Sans Bold"/>
              </a:rPr>
              <a:t>-Madurai (4 stores):</a:t>
            </a:r>
          </a:p>
          <a:p>
            <a:pPr>
              <a:lnSpc>
                <a:spcPts val="2663"/>
              </a:lnSpc>
            </a:pPr>
            <a:r>
              <a:rPr lang="en-US" sz="1929" dirty="0">
                <a:solidFill>
                  <a:srgbClr val="FFFFFF"/>
                </a:solidFill>
                <a:latin typeface="DM Sans Bold"/>
              </a:rPr>
              <a:t>Madurai, known for its rich cultural heritage and historical significance, accommodates 4 AtliQ Mart stores. </a:t>
            </a:r>
          </a:p>
          <a:p>
            <a:pPr>
              <a:lnSpc>
                <a:spcPts val="2663"/>
              </a:lnSpc>
            </a:pPr>
            <a:endParaRPr lang="en-US" sz="1929" dirty="0">
              <a:solidFill>
                <a:srgbClr val="FFFFFF"/>
              </a:solidFill>
              <a:latin typeface="DM Sans Bold"/>
            </a:endParaRPr>
          </a:p>
          <a:p>
            <a:pPr>
              <a:lnSpc>
                <a:spcPts val="2663"/>
              </a:lnSpc>
            </a:pPr>
            <a:r>
              <a:rPr lang="en-US" sz="1929" dirty="0">
                <a:solidFill>
                  <a:srgbClr val="FFFFFF"/>
                </a:solidFill>
                <a:latin typeface="DM Sans"/>
              </a:rPr>
              <a:t>-</a:t>
            </a:r>
            <a:r>
              <a:rPr lang="en-US" sz="1929" dirty="0">
                <a:solidFill>
                  <a:srgbClr val="FFFFFF"/>
                </a:solidFill>
                <a:latin typeface="DM Sans Bold"/>
              </a:rPr>
              <a:t>Mysuru (4 stores):</a:t>
            </a:r>
          </a:p>
          <a:p>
            <a:pPr>
              <a:lnSpc>
                <a:spcPts val="2663"/>
              </a:lnSpc>
            </a:pPr>
            <a:r>
              <a:rPr lang="en-US" sz="1929" dirty="0">
                <a:solidFill>
                  <a:srgbClr val="FFFFFF"/>
                </a:solidFill>
                <a:latin typeface="DM Sans Bold"/>
              </a:rPr>
              <a:t>Mysuru, renowned for its royal heritage and tourist attractions, features 4 AtliQ Mart stores. </a:t>
            </a:r>
          </a:p>
          <a:p>
            <a:pPr>
              <a:lnSpc>
                <a:spcPts val="2663"/>
              </a:lnSpc>
            </a:pPr>
            <a:endParaRPr lang="en-US" sz="1929" dirty="0">
              <a:solidFill>
                <a:srgbClr val="FFFFFF"/>
              </a:solidFill>
              <a:latin typeface="DM Sans Bold"/>
            </a:endParaRPr>
          </a:p>
          <a:p>
            <a:pPr>
              <a:lnSpc>
                <a:spcPts val="2663"/>
              </a:lnSpc>
            </a:pPr>
            <a:r>
              <a:rPr lang="en-US" sz="1929" dirty="0">
                <a:solidFill>
                  <a:srgbClr val="FFFFFF"/>
                </a:solidFill>
                <a:latin typeface="DM Sans"/>
              </a:rPr>
              <a:t>-</a:t>
            </a:r>
            <a:r>
              <a:rPr lang="en-US" sz="1929" dirty="0">
                <a:solidFill>
                  <a:srgbClr val="FFFFFF"/>
                </a:solidFill>
                <a:latin typeface="DM Sans Bold"/>
              </a:rPr>
              <a:t>Mangalore (3 stores):</a:t>
            </a:r>
          </a:p>
          <a:p>
            <a:pPr>
              <a:lnSpc>
                <a:spcPts val="2663"/>
              </a:lnSpc>
            </a:pPr>
            <a:r>
              <a:rPr lang="en-US" sz="1929" dirty="0">
                <a:solidFill>
                  <a:srgbClr val="FFFFFF"/>
                </a:solidFill>
                <a:latin typeface="DM Sans Bold"/>
              </a:rPr>
              <a:t>Mangalore, a coastal city known for its port and educational institutions, has 3 AtliQ Mart stores. </a:t>
            </a:r>
          </a:p>
          <a:p>
            <a:pPr>
              <a:lnSpc>
                <a:spcPts val="2663"/>
              </a:lnSpc>
            </a:pPr>
            <a:endParaRPr lang="en-US" sz="1929" dirty="0">
              <a:solidFill>
                <a:srgbClr val="FFFFFF"/>
              </a:solidFill>
              <a:latin typeface="DM Sans Bold"/>
            </a:endParaRPr>
          </a:p>
          <a:p>
            <a:pPr>
              <a:lnSpc>
                <a:spcPts val="2663"/>
              </a:lnSpc>
            </a:pPr>
            <a:r>
              <a:rPr lang="en-US" sz="1929" dirty="0">
                <a:solidFill>
                  <a:srgbClr val="FFFFFF"/>
                </a:solidFill>
                <a:latin typeface="DM Sans"/>
              </a:rPr>
              <a:t>-</a:t>
            </a:r>
            <a:r>
              <a:rPr lang="en-US" sz="1929" dirty="0">
                <a:solidFill>
                  <a:srgbClr val="FFFFFF"/>
                </a:solidFill>
                <a:latin typeface="DM Sans Bold"/>
              </a:rPr>
              <a:t>Trivandrum (2 stores):</a:t>
            </a:r>
          </a:p>
          <a:p>
            <a:pPr>
              <a:lnSpc>
                <a:spcPts val="2663"/>
              </a:lnSpc>
            </a:pPr>
            <a:r>
              <a:rPr lang="en-US" sz="1929" dirty="0">
                <a:solidFill>
                  <a:srgbClr val="FFFFFF"/>
                </a:solidFill>
                <a:latin typeface="DM Sans Bold"/>
              </a:rPr>
              <a:t>Trivandrum, the capital city of Kerala, hosts 2 AtliQ Mart stores. Despite its relatively smaller size compared to other cities, Trivandrum's status as a major academic and research center.</a:t>
            </a:r>
          </a:p>
          <a:p>
            <a:pPr>
              <a:lnSpc>
                <a:spcPts val="2663"/>
              </a:lnSpc>
            </a:pPr>
            <a:endParaRPr lang="en-US" sz="1929" dirty="0">
              <a:solidFill>
                <a:srgbClr val="FFFFFF"/>
              </a:solidFill>
              <a:latin typeface="DM Sans Bold"/>
            </a:endParaRPr>
          </a:p>
          <a:p>
            <a:pPr>
              <a:lnSpc>
                <a:spcPts val="2663"/>
              </a:lnSpc>
            </a:pPr>
            <a:r>
              <a:rPr lang="en-US" sz="1929" dirty="0">
                <a:solidFill>
                  <a:srgbClr val="FFFFFF"/>
                </a:solidFill>
                <a:latin typeface="DM Sans"/>
              </a:rPr>
              <a:t>-</a:t>
            </a:r>
            <a:r>
              <a:rPr lang="en-US" sz="1929" dirty="0">
                <a:solidFill>
                  <a:srgbClr val="FFFFFF"/>
                </a:solidFill>
                <a:latin typeface="DM Sans Bold"/>
              </a:rPr>
              <a:t>Vijayawada (2 stores):</a:t>
            </a:r>
          </a:p>
          <a:p>
            <a:pPr>
              <a:lnSpc>
                <a:spcPts val="2663"/>
              </a:lnSpc>
            </a:pPr>
            <a:r>
              <a:rPr lang="en-US" sz="1929" dirty="0">
                <a:solidFill>
                  <a:srgbClr val="FFFFFF"/>
                </a:solidFill>
                <a:latin typeface="DM Sans Bold"/>
              </a:rPr>
              <a:t>Vijayawada, a bustling commercial hub in Andhra Pradesh, also has 2 AtliQ Mart stores.</a:t>
            </a:r>
          </a:p>
          <a:p>
            <a:pPr>
              <a:lnSpc>
                <a:spcPts val="2663"/>
              </a:lnSpc>
              <a:spcBef>
                <a:spcPct val="0"/>
              </a:spcBef>
            </a:pPr>
            <a:endParaRPr lang="en-US" sz="1929" dirty="0">
              <a:solidFill>
                <a:srgbClr val="FFFFFF"/>
              </a:solidFill>
              <a:latin typeface="DM Sans Bold"/>
            </a:endParaRPr>
          </a:p>
        </p:txBody>
      </p:sp>
      <p:sp>
        <p:nvSpPr>
          <p:cNvPr id="5" name="Freeform 5"/>
          <p:cNvSpPr/>
          <p:nvPr/>
        </p:nvSpPr>
        <p:spPr>
          <a:xfrm>
            <a:off x="649662" y="7312634"/>
            <a:ext cx="2646887" cy="2550636"/>
          </a:xfrm>
          <a:custGeom>
            <a:avLst/>
            <a:gdLst/>
            <a:ahLst/>
            <a:cxnLst/>
            <a:rect l="l" t="t" r="r" b="b"/>
            <a:pathLst>
              <a:path w="2646887" h="2550636">
                <a:moveTo>
                  <a:pt x="0" y="0"/>
                </a:moveTo>
                <a:lnTo>
                  <a:pt x="2646887" y="0"/>
                </a:lnTo>
                <a:lnTo>
                  <a:pt x="2646887" y="2550637"/>
                </a:lnTo>
                <a:lnTo>
                  <a:pt x="0" y="25506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4074187" y="3377329"/>
            <a:ext cx="3639184" cy="4114800"/>
          </a:xfrm>
          <a:custGeom>
            <a:avLst/>
            <a:gdLst/>
            <a:ahLst/>
            <a:cxnLst/>
            <a:rect l="l" t="t" r="r" b="b"/>
            <a:pathLst>
              <a:path w="3639184" h="4114800">
                <a:moveTo>
                  <a:pt x="0" y="0"/>
                </a:moveTo>
                <a:lnTo>
                  <a:pt x="3639184" y="0"/>
                </a:lnTo>
                <a:lnTo>
                  <a:pt x="363918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dirty="0"/>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4132" b="-4132"/>
              </a:stretch>
            </a:blipFill>
          </p:spPr>
        </p:sp>
      </p:grpSp>
      <p:sp>
        <p:nvSpPr>
          <p:cNvPr id="8" name="TextBox 8"/>
          <p:cNvSpPr txBox="1"/>
          <p:nvPr/>
        </p:nvSpPr>
        <p:spPr>
          <a:xfrm>
            <a:off x="700740" y="5618380"/>
            <a:ext cx="7913921" cy="2787116"/>
          </a:xfrm>
          <a:prstGeom prst="rect">
            <a:avLst/>
          </a:prstGeom>
        </p:spPr>
        <p:txBody>
          <a:bodyPr lIns="0" tIns="0" rIns="0" bIns="0" rtlCol="0" anchor="t">
            <a:spAutoFit/>
          </a:bodyPr>
          <a:lstStyle/>
          <a:p>
            <a:pPr marL="0" lvl="0" indent="0" algn="l">
              <a:lnSpc>
                <a:spcPts val="3727"/>
              </a:lnSpc>
              <a:spcBef>
                <a:spcPct val="0"/>
              </a:spcBef>
            </a:pPr>
            <a:r>
              <a:rPr lang="en-US" sz="3030" dirty="0">
                <a:solidFill>
                  <a:srgbClr val="56AEFF"/>
                </a:solidFill>
                <a:latin typeface="DM Sans Italics"/>
              </a:rPr>
              <a:t>AtliQ Mart is a retail giant with over 50 supermarkets in the southern region of India. All their 50 stores ran a massive promotion during the Diwali 2023 and Sankranti 2024 on their AtliQ branded products.</a:t>
            </a:r>
          </a:p>
        </p:txBody>
      </p:sp>
      <p:sp>
        <p:nvSpPr>
          <p:cNvPr id="9" name="Freeform 9"/>
          <p:cNvSpPr/>
          <p:nvPr/>
        </p:nvSpPr>
        <p:spPr>
          <a:xfrm>
            <a:off x="-295175" y="9138921"/>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700740" y="2659694"/>
            <a:ext cx="9659937" cy="2743200"/>
            <a:chOff x="0" y="0"/>
            <a:chExt cx="12879916" cy="3657600"/>
          </a:xfrm>
        </p:grpSpPr>
        <p:sp>
          <p:nvSpPr>
            <p:cNvPr id="11" name="TextBox 11"/>
            <p:cNvSpPr txBox="1"/>
            <p:nvPr/>
          </p:nvSpPr>
          <p:spPr>
            <a:xfrm>
              <a:off x="24548" y="-19050"/>
              <a:ext cx="6415410" cy="1238250"/>
            </a:xfrm>
            <a:prstGeom prst="rect">
              <a:avLst/>
            </a:prstGeom>
          </p:spPr>
          <p:txBody>
            <a:bodyPr lIns="0" tIns="0" rIns="0" bIns="0" rtlCol="0" anchor="t">
              <a:spAutoFit/>
            </a:bodyPr>
            <a:lstStyle/>
            <a:p>
              <a:pPr>
                <a:lnSpc>
                  <a:spcPts val="7200"/>
                </a:lnSpc>
              </a:pPr>
              <a:r>
                <a:rPr lang="en-US" sz="6000" dirty="0">
                  <a:solidFill>
                    <a:srgbClr val="FFFBFB"/>
                  </a:solidFill>
                  <a:latin typeface="Archivo Black"/>
                </a:rPr>
                <a:t>AtliQ Mart : </a:t>
              </a:r>
            </a:p>
          </p:txBody>
        </p:sp>
        <p:sp>
          <p:nvSpPr>
            <p:cNvPr id="12" name="TextBox 12"/>
            <p:cNvSpPr txBox="1"/>
            <p:nvPr/>
          </p:nvSpPr>
          <p:spPr>
            <a:xfrm>
              <a:off x="0" y="1200150"/>
              <a:ext cx="12879916" cy="2457450"/>
            </a:xfrm>
            <a:prstGeom prst="rect">
              <a:avLst/>
            </a:prstGeom>
          </p:spPr>
          <p:txBody>
            <a:bodyPr lIns="0" tIns="0" rIns="0" bIns="0" rtlCol="0" anchor="t">
              <a:spAutoFit/>
            </a:bodyPr>
            <a:lstStyle/>
            <a:p>
              <a:pPr>
                <a:lnSpc>
                  <a:spcPts val="7200"/>
                </a:lnSpc>
              </a:pPr>
              <a:r>
                <a:rPr lang="en-US" sz="6000" dirty="0">
                  <a:solidFill>
                    <a:srgbClr val="FFFBFB"/>
                  </a:solidFill>
                  <a:latin typeface="Archivo Black"/>
                </a:rPr>
                <a:t>Your Trusted Retail Partner </a:t>
              </a:r>
            </a:p>
          </p:txBody>
        </p:sp>
      </p:grpSp>
      <p:grpSp>
        <p:nvGrpSpPr>
          <p:cNvPr id="13" name="Group 13"/>
          <p:cNvGrpSpPr/>
          <p:nvPr/>
        </p:nvGrpSpPr>
        <p:grpSpPr>
          <a:xfrm>
            <a:off x="-295175" y="312728"/>
            <a:ext cx="3192416" cy="1615914"/>
            <a:chOff x="0" y="0"/>
            <a:chExt cx="4256554" cy="2154552"/>
          </a:xfrm>
        </p:grpSpPr>
        <p:sp>
          <p:nvSpPr>
            <p:cNvPr id="14" name="Freeform 14"/>
            <p:cNvSpPr/>
            <p:nvPr/>
          </p:nvSpPr>
          <p:spPr>
            <a:xfrm>
              <a:off x="1051001" y="0"/>
              <a:ext cx="2154552" cy="2154552"/>
            </a:xfrm>
            <a:custGeom>
              <a:avLst/>
              <a:gdLst/>
              <a:ahLst/>
              <a:cxnLst/>
              <a:rect l="l" t="t" r="r" b="b"/>
              <a:pathLst>
                <a:path w="2154552" h="2154552">
                  <a:moveTo>
                    <a:pt x="0" y="0"/>
                  </a:moveTo>
                  <a:lnTo>
                    <a:pt x="2154552" y="0"/>
                  </a:lnTo>
                  <a:lnTo>
                    <a:pt x="2154552" y="2154552"/>
                  </a:lnTo>
                  <a:lnTo>
                    <a:pt x="0" y="21545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5" name="Freeform 15"/>
            <p:cNvSpPr/>
            <p:nvPr/>
          </p:nvSpPr>
          <p:spPr>
            <a:xfrm>
              <a:off x="1797047" y="177401"/>
              <a:ext cx="662461" cy="800557"/>
            </a:xfrm>
            <a:custGeom>
              <a:avLst/>
              <a:gdLst/>
              <a:ahLst/>
              <a:cxnLst/>
              <a:rect l="l" t="t" r="r" b="b"/>
              <a:pathLst>
                <a:path w="662461" h="800557">
                  <a:moveTo>
                    <a:pt x="0" y="0"/>
                  </a:moveTo>
                  <a:lnTo>
                    <a:pt x="662461" y="0"/>
                  </a:lnTo>
                  <a:lnTo>
                    <a:pt x="662461" y="800556"/>
                  </a:lnTo>
                  <a:lnTo>
                    <a:pt x="0" y="80055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TextBox 16"/>
            <p:cNvSpPr txBox="1"/>
            <p:nvPr/>
          </p:nvSpPr>
          <p:spPr>
            <a:xfrm>
              <a:off x="0" y="1423351"/>
              <a:ext cx="4256554" cy="451386"/>
            </a:xfrm>
            <a:prstGeom prst="rect">
              <a:avLst/>
            </a:prstGeom>
          </p:spPr>
          <p:txBody>
            <a:bodyPr lIns="0" tIns="0" rIns="0" bIns="0" rtlCol="0" anchor="t">
              <a:spAutoFit/>
            </a:bodyPr>
            <a:lstStyle/>
            <a:p>
              <a:pPr algn="ctr">
                <a:lnSpc>
                  <a:spcPts val="2426"/>
                </a:lnSpc>
              </a:pPr>
              <a:r>
                <a:rPr lang="en-US" sz="2426" dirty="0">
                  <a:solidFill>
                    <a:srgbClr val="188DFF"/>
                  </a:solidFill>
                  <a:latin typeface="Libre Franklin Heavy"/>
                </a:rPr>
                <a:t>MART</a:t>
              </a:r>
            </a:p>
          </p:txBody>
        </p:sp>
        <p:sp>
          <p:nvSpPr>
            <p:cNvPr id="17" name="TextBox 17"/>
            <p:cNvSpPr txBox="1"/>
            <p:nvPr/>
          </p:nvSpPr>
          <p:spPr>
            <a:xfrm>
              <a:off x="67679" y="1016057"/>
              <a:ext cx="4121196" cy="858680"/>
            </a:xfrm>
            <a:prstGeom prst="rect">
              <a:avLst/>
            </a:prstGeom>
          </p:spPr>
          <p:txBody>
            <a:bodyPr lIns="0" tIns="0" rIns="0" bIns="0" rtlCol="0" anchor="t">
              <a:spAutoFit/>
            </a:bodyPr>
            <a:lstStyle/>
            <a:p>
              <a:pPr algn="ctr">
                <a:lnSpc>
                  <a:spcPts val="2426"/>
                </a:lnSpc>
              </a:pPr>
              <a:r>
                <a:rPr lang="en-US" sz="2426" dirty="0">
                  <a:solidFill>
                    <a:srgbClr val="12239E"/>
                  </a:solidFill>
                  <a:latin typeface="Libre Franklin Heavy"/>
                </a:rPr>
                <a:t>ATLIQ</a:t>
              </a:r>
            </a:p>
            <a:p>
              <a:pPr algn="ctr">
                <a:lnSpc>
                  <a:spcPts val="2426"/>
                </a:lnSpc>
              </a:pPr>
              <a:endParaRPr lang="en-US" sz="2426" dirty="0">
                <a:solidFill>
                  <a:srgbClr val="12239E"/>
                </a:solidFill>
                <a:latin typeface="Libre Franklin Heavy"/>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sp>
        <p:nvSpPr>
          <p:cNvPr id="8" name="Freeform 8"/>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9" name="Group 9"/>
          <p:cNvGrpSpPr/>
          <p:nvPr/>
        </p:nvGrpSpPr>
        <p:grpSpPr>
          <a:xfrm rot="-10800000">
            <a:off x="15966396" y="9258300"/>
            <a:ext cx="13457996" cy="3264379"/>
            <a:chOff x="0" y="0"/>
            <a:chExt cx="17943995" cy="4352506"/>
          </a:xfrm>
        </p:grpSpPr>
        <p:sp>
          <p:nvSpPr>
            <p:cNvPr id="10" name="Freeform 10"/>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12" name="Freeform 12"/>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14" name="Freeform 14"/>
          <p:cNvSpPr/>
          <p:nvPr/>
        </p:nvSpPr>
        <p:spPr>
          <a:xfrm>
            <a:off x="9698042" y="266113"/>
            <a:ext cx="1137526" cy="1137526"/>
          </a:xfrm>
          <a:custGeom>
            <a:avLst/>
            <a:gdLst/>
            <a:ahLst/>
            <a:cxnLst/>
            <a:rect l="l" t="t" r="r" b="b"/>
            <a:pathLst>
              <a:path w="1137526" h="1137526">
                <a:moveTo>
                  <a:pt x="0" y="0"/>
                </a:moveTo>
                <a:lnTo>
                  <a:pt x="1137526" y="0"/>
                </a:lnTo>
                <a:lnTo>
                  <a:pt x="1137526" y="1137526"/>
                </a:lnTo>
                <a:lnTo>
                  <a:pt x="0" y="113752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354250" y="1564247"/>
            <a:ext cx="11720389" cy="1423467"/>
          </a:xfrm>
          <a:prstGeom prst="rect">
            <a:avLst/>
          </a:prstGeom>
        </p:spPr>
        <p:txBody>
          <a:bodyPr lIns="0" tIns="0" rIns="0" bIns="0" rtlCol="0" anchor="t">
            <a:spAutoFit/>
          </a:bodyPr>
          <a:lstStyle/>
          <a:p>
            <a:pPr>
              <a:lnSpc>
                <a:spcPts val="3747"/>
              </a:lnSpc>
            </a:pPr>
            <a:r>
              <a:rPr lang="en-US" sz="2715" dirty="0">
                <a:solidFill>
                  <a:srgbClr val="FFFFFF"/>
                </a:solidFill>
                <a:latin typeface="DM Sans Bold"/>
              </a:rPr>
              <a:t>WHAT ARE THE TOP 2 PROMOTION TYPES THAT RESULTED IN THE HIGHEST INCREMENTAL </a:t>
            </a:r>
            <a:r>
              <a:rPr lang="en-US" sz="2715" dirty="0" smtClean="0">
                <a:solidFill>
                  <a:srgbClr val="FFFFFF"/>
                </a:solidFill>
                <a:latin typeface="DM Sans Bold"/>
              </a:rPr>
              <a:t>REVENUE %?</a:t>
            </a:r>
            <a:endParaRPr lang="en-US" sz="2715" dirty="0">
              <a:solidFill>
                <a:srgbClr val="FFFFFF"/>
              </a:solidFill>
              <a:latin typeface="DM Sans Bold"/>
            </a:endParaRPr>
          </a:p>
          <a:p>
            <a:pPr marL="0" lvl="0" indent="0" algn="ctr">
              <a:lnSpc>
                <a:spcPts val="3747"/>
              </a:lnSpc>
              <a:spcBef>
                <a:spcPct val="0"/>
              </a:spcBef>
            </a:pPr>
            <a:endParaRPr lang="en-US" sz="2715" dirty="0">
              <a:solidFill>
                <a:srgbClr val="FFFFFF"/>
              </a:solidFill>
              <a:latin typeface="DM Sans Bold"/>
            </a:endParaRPr>
          </a:p>
        </p:txBody>
      </p:sp>
      <p:sp>
        <p:nvSpPr>
          <p:cNvPr id="17" name="TextBox 17"/>
          <p:cNvSpPr txBox="1"/>
          <p:nvPr/>
        </p:nvSpPr>
        <p:spPr>
          <a:xfrm>
            <a:off x="354250" y="450412"/>
            <a:ext cx="14961833" cy="759402"/>
          </a:xfrm>
          <a:prstGeom prst="rect">
            <a:avLst/>
          </a:prstGeom>
        </p:spPr>
        <p:txBody>
          <a:bodyPr lIns="0" tIns="0" rIns="0" bIns="0" rtlCol="0" anchor="t">
            <a:spAutoFit/>
          </a:bodyPr>
          <a:lstStyle/>
          <a:p>
            <a:pPr marL="0" lvl="0" indent="0">
              <a:lnSpc>
                <a:spcPts val="5905"/>
              </a:lnSpc>
              <a:spcBef>
                <a:spcPct val="0"/>
              </a:spcBef>
            </a:pPr>
            <a:r>
              <a:rPr lang="en-US" sz="4921" dirty="0">
                <a:solidFill>
                  <a:srgbClr val="FFFFFF"/>
                </a:solidFill>
                <a:latin typeface="Now Bold"/>
              </a:rPr>
              <a:t>PROMOTION TYPE ANALYSIS </a:t>
            </a:r>
          </a:p>
        </p:txBody>
      </p:sp>
      <p:grpSp>
        <p:nvGrpSpPr>
          <p:cNvPr id="18" name="Group 18"/>
          <p:cNvGrpSpPr/>
          <p:nvPr/>
        </p:nvGrpSpPr>
        <p:grpSpPr>
          <a:xfrm>
            <a:off x="354250" y="2678054"/>
            <a:ext cx="11514682" cy="4521479"/>
            <a:chOff x="0" y="-47625"/>
            <a:chExt cx="15352909" cy="6028638"/>
          </a:xfrm>
        </p:grpSpPr>
        <p:sp>
          <p:nvSpPr>
            <p:cNvPr id="19" name="TextBox 19"/>
            <p:cNvSpPr txBox="1"/>
            <p:nvPr/>
          </p:nvSpPr>
          <p:spPr>
            <a:xfrm>
              <a:off x="48755" y="-47625"/>
              <a:ext cx="15304154" cy="1692770"/>
            </a:xfrm>
            <a:prstGeom prst="rect">
              <a:avLst/>
            </a:prstGeom>
          </p:spPr>
          <p:txBody>
            <a:bodyPr lIns="0" tIns="0" rIns="0" bIns="0" rtlCol="0" anchor="t">
              <a:spAutoFit/>
            </a:bodyPr>
            <a:lstStyle/>
            <a:p>
              <a:pPr marL="0" lvl="0" indent="0">
                <a:lnSpc>
                  <a:spcPts val="3333"/>
                </a:lnSpc>
                <a:spcBef>
                  <a:spcPct val="0"/>
                </a:spcBef>
              </a:pPr>
              <a:r>
                <a:rPr lang="en-US" sz="2415" dirty="0">
                  <a:solidFill>
                    <a:srgbClr val="FFFFFF"/>
                  </a:solidFill>
                  <a:latin typeface="DM Sans"/>
                </a:rPr>
                <a:t>-In analyzing the promotional strategies that contributed significantly to incremental </a:t>
              </a:r>
              <a:r>
                <a:rPr lang="en-US" sz="2415" dirty="0" smtClean="0">
                  <a:solidFill>
                    <a:srgbClr val="FFFFFF"/>
                  </a:solidFill>
                  <a:latin typeface="DM Sans"/>
                </a:rPr>
                <a:t>revenue %, </a:t>
              </a:r>
              <a:r>
                <a:rPr lang="en-US" sz="2415" dirty="0">
                  <a:solidFill>
                    <a:srgbClr val="FFFFFF"/>
                  </a:solidFill>
                  <a:latin typeface="DM Sans"/>
                </a:rPr>
                <a:t>two types emerged as the top performers: the $500 cashback promotion and the BOGOF (Buy One, Get One Free) promotion.</a:t>
              </a:r>
            </a:p>
          </p:txBody>
        </p:sp>
        <p:sp>
          <p:nvSpPr>
            <p:cNvPr id="20" name="TextBox 20"/>
            <p:cNvSpPr txBox="1"/>
            <p:nvPr/>
          </p:nvSpPr>
          <p:spPr>
            <a:xfrm>
              <a:off x="0" y="1840909"/>
              <a:ext cx="15304154" cy="2257028"/>
            </a:xfrm>
            <a:prstGeom prst="rect">
              <a:avLst/>
            </a:prstGeom>
          </p:spPr>
          <p:txBody>
            <a:bodyPr lIns="0" tIns="0" rIns="0" bIns="0" rtlCol="0" anchor="t">
              <a:spAutoFit/>
            </a:bodyPr>
            <a:lstStyle/>
            <a:p>
              <a:pPr marL="0" lvl="0" indent="0">
                <a:lnSpc>
                  <a:spcPts val="3333"/>
                </a:lnSpc>
                <a:spcBef>
                  <a:spcPct val="0"/>
                </a:spcBef>
              </a:pPr>
              <a:r>
                <a:rPr lang="en-US" sz="2415" dirty="0">
                  <a:solidFill>
                    <a:srgbClr val="FFFFFF"/>
                  </a:solidFill>
                  <a:latin typeface="DM Sans"/>
                </a:rPr>
                <a:t>-The 500 cashback promotion garnered an impressive share of </a:t>
              </a:r>
              <a:r>
                <a:rPr lang="en-US" sz="2415" dirty="0" smtClean="0">
                  <a:solidFill>
                    <a:srgbClr val="FFFFFF"/>
                  </a:solidFill>
                  <a:latin typeface="DM Sans"/>
                </a:rPr>
                <a:t>136.11 </a:t>
              </a:r>
              <a:r>
                <a:rPr lang="en-US" sz="2415" dirty="0">
                  <a:solidFill>
                    <a:srgbClr val="FFFFFF"/>
                  </a:solidFill>
                  <a:latin typeface="DM Sans"/>
                </a:rPr>
                <a:t>million, accounting for </a:t>
              </a:r>
              <a:r>
                <a:rPr lang="en-US" sz="2415" dirty="0" smtClean="0">
                  <a:solidFill>
                    <a:srgbClr val="FFFFFF"/>
                  </a:solidFill>
                  <a:latin typeface="DM Sans"/>
                </a:rPr>
                <a:t>61.93% </a:t>
              </a:r>
              <a:r>
                <a:rPr lang="en-US" sz="2415" dirty="0">
                  <a:solidFill>
                    <a:srgbClr val="FFFFFF"/>
                  </a:solidFill>
                  <a:latin typeface="DM Sans"/>
                </a:rPr>
                <a:t>of the total incremental </a:t>
              </a:r>
              <a:r>
                <a:rPr lang="en-US" sz="2415" dirty="0" smtClean="0">
                  <a:solidFill>
                    <a:srgbClr val="FFFFFF"/>
                  </a:solidFill>
                  <a:latin typeface="DM Sans"/>
                </a:rPr>
                <a:t>revenue %. </a:t>
              </a:r>
              <a:r>
                <a:rPr lang="en-US" sz="2415" dirty="0">
                  <a:solidFill>
                    <a:srgbClr val="FFFFFF"/>
                  </a:solidFill>
                  <a:latin typeface="DM Sans"/>
                </a:rPr>
                <a:t>This promotion type effectively incentivized purchases, driving substantial revenue growth within the specified timeframe.</a:t>
              </a:r>
            </a:p>
          </p:txBody>
        </p:sp>
        <p:sp>
          <p:nvSpPr>
            <p:cNvPr id="21" name="TextBox 21"/>
            <p:cNvSpPr txBox="1"/>
            <p:nvPr/>
          </p:nvSpPr>
          <p:spPr>
            <a:xfrm>
              <a:off x="0" y="4288242"/>
              <a:ext cx="15304154" cy="1692771"/>
            </a:xfrm>
            <a:prstGeom prst="rect">
              <a:avLst/>
            </a:prstGeom>
          </p:spPr>
          <p:txBody>
            <a:bodyPr lIns="0" tIns="0" rIns="0" bIns="0" rtlCol="0" anchor="t">
              <a:spAutoFit/>
            </a:bodyPr>
            <a:lstStyle/>
            <a:p>
              <a:pPr marL="0" lvl="0" indent="0">
                <a:lnSpc>
                  <a:spcPts val="3333"/>
                </a:lnSpc>
                <a:spcBef>
                  <a:spcPct val="0"/>
                </a:spcBef>
              </a:pPr>
              <a:r>
                <a:rPr lang="en-US" sz="2415" dirty="0">
                  <a:solidFill>
                    <a:srgbClr val="FFFFFF"/>
                  </a:solidFill>
                  <a:latin typeface="DM Sans"/>
                </a:rPr>
                <a:t>-Similarly, the BOGOF promotion type demonstrated its effectiveness by capturing a significant share of </a:t>
              </a:r>
              <a:r>
                <a:rPr lang="en-US" sz="2415" dirty="0" smtClean="0">
                  <a:solidFill>
                    <a:srgbClr val="FFFFFF"/>
                  </a:solidFill>
                  <a:latin typeface="DM Sans"/>
                </a:rPr>
                <a:t>83.68</a:t>
              </a:r>
              <a:r>
                <a:rPr lang="en-US" sz="2415" dirty="0" smtClean="0">
                  <a:solidFill>
                    <a:srgbClr val="FFFFFF"/>
                  </a:solidFill>
                  <a:latin typeface="DM Sans"/>
                </a:rPr>
                <a:t> </a:t>
              </a:r>
              <a:r>
                <a:rPr lang="en-US" sz="2415" dirty="0">
                  <a:solidFill>
                    <a:srgbClr val="FFFFFF"/>
                  </a:solidFill>
                  <a:latin typeface="DM Sans"/>
                </a:rPr>
                <a:t>million, representing </a:t>
              </a:r>
              <a:r>
                <a:rPr lang="en-US" sz="2415" dirty="0" smtClean="0">
                  <a:solidFill>
                    <a:srgbClr val="FFFFFF"/>
                  </a:solidFill>
                  <a:latin typeface="DM Sans"/>
                </a:rPr>
                <a:t>38</a:t>
              </a:r>
              <a:r>
                <a:rPr lang="en-US" sz="2415" dirty="0" smtClean="0">
                  <a:solidFill>
                    <a:srgbClr val="FFFFFF"/>
                  </a:solidFill>
                  <a:latin typeface="DM Sans"/>
                </a:rPr>
                <a:t>.0% </a:t>
              </a:r>
              <a:r>
                <a:rPr lang="en-US" sz="2415" dirty="0">
                  <a:solidFill>
                    <a:srgbClr val="FFFFFF"/>
                  </a:solidFill>
                  <a:latin typeface="DM Sans"/>
                </a:rPr>
                <a:t>of the total incremental </a:t>
              </a:r>
              <a:r>
                <a:rPr lang="en-US" sz="2415" dirty="0" smtClean="0">
                  <a:solidFill>
                    <a:srgbClr val="FFFFFF"/>
                  </a:solidFill>
                  <a:latin typeface="DM Sans"/>
                </a:rPr>
                <a:t>revenue %. </a:t>
              </a:r>
              <a:endParaRPr lang="en-US" sz="2415" dirty="0">
                <a:solidFill>
                  <a:srgbClr val="FFFFFF"/>
                </a:solidFill>
                <a:latin typeface="DM Sans"/>
              </a:endParaRPr>
            </a:p>
          </p:txBody>
        </p:sp>
      </p:grpSp>
      <p:sp>
        <p:nvSpPr>
          <p:cNvPr id="22" name="TextBox 22"/>
          <p:cNvSpPr txBox="1"/>
          <p:nvPr/>
        </p:nvSpPr>
        <p:spPr>
          <a:xfrm>
            <a:off x="354250" y="7329675"/>
            <a:ext cx="11478116" cy="1692771"/>
          </a:xfrm>
          <a:prstGeom prst="rect">
            <a:avLst/>
          </a:prstGeom>
        </p:spPr>
        <p:txBody>
          <a:bodyPr lIns="0" tIns="0" rIns="0" bIns="0" rtlCol="0" anchor="t">
            <a:spAutoFit/>
          </a:bodyPr>
          <a:lstStyle/>
          <a:p>
            <a:pPr marL="0" lvl="0" indent="0">
              <a:lnSpc>
                <a:spcPts val="3333"/>
              </a:lnSpc>
              <a:spcBef>
                <a:spcPct val="0"/>
              </a:spcBef>
            </a:pPr>
            <a:r>
              <a:rPr lang="en-US" sz="2415" dirty="0">
                <a:solidFill>
                  <a:srgbClr val="FFFFFF"/>
                </a:solidFill>
                <a:latin typeface="DM Sans"/>
              </a:rPr>
              <a:t>-To visually represent the distribution of incremental </a:t>
            </a:r>
            <a:r>
              <a:rPr lang="en-US" sz="2415" dirty="0" smtClean="0">
                <a:solidFill>
                  <a:srgbClr val="FFFFFF"/>
                </a:solidFill>
                <a:latin typeface="DM Sans"/>
              </a:rPr>
              <a:t>revenue % </a:t>
            </a:r>
            <a:r>
              <a:rPr lang="en-US" sz="2415" dirty="0">
                <a:solidFill>
                  <a:srgbClr val="FFFFFF"/>
                </a:solidFill>
                <a:latin typeface="DM Sans"/>
              </a:rPr>
              <a:t>attributed to these top-performing promotion types, a pie chart provides a clear and concise overview. In the pie chart, the 500 cashback promotion segment occupies the majority share, followed by the BOGOF promotion segment.</a:t>
            </a:r>
          </a:p>
        </p:txBody>
      </p:sp>
      <p:pic>
        <p:nvPicPr>
          <p:cNvPr id="23" name="Picture 22"/>
          <p:cNvPicPr>
            <a:picLocks noChangeAspect="1"/>
          </p:cNvPicPr>
          <p:nvPr/>
        </p:nvPicPr>
        <p:blipFill>
          <a:blip r:embed="rId7"/>
          <a:stretch>
            <a:fillRect/>
          </a:stretch>
        </p:blipFill>
        <p:spPr>
          <a:xfrm>
            <a:off x="12323016" y="3140133"/>
            <a:ext cx="5199498" cy="4930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080806" y="-4955150"/>
            <a:ext cx="8414387" cy="8414387"/>
          </a:xfrm>
          <a:custGeom>
            <a:avLst/>
            <a:gdLst/>
            <a:ahLst/>
            <a:cxnLst/>
            <a:rect l="l" t="t" r="r" b="b"/>
            <a:pathLst>
              <a:path w="8414387" h="8414387">
                <a:moveTo>
                  <a:pt x="0" y="0"/>
                </a:moveTo>
                <a:lnTo>
                  <a:pt x="8414388" y="0"/>
                </a:lnTo>
                <a:lnTo>
                  <a:pt x="8414388" y="8414387"/>
                </a:lnTo>
                <a:lnTo>
                  <a:pt x="0" y="8414387"/>
                </a:lnTo>
                <a:lnTo>
                  <a:pt x="0" y="0"/>
                </a:lnTo>
                <a:close/>
              </a:path>
            </a:pathLst>
          </a:custGeom>
          <a:blipFill>
            <a:blip r:embed="rId4">
              <a:alphaModFix amt="29000"/>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418703" y="1807151"/>
            <a:ext cx="10989196" cy="6700738"/>
            <a:chOff x="0" y="-57149"/>
            <a:chExt cx="14652261" cy="8934317"/>
          </a:xfrm>
        </p:grpSpPr>
        <p:sp>
          <p:nvSpPr>
            <p:cNvPr id="6" name="TextBox 6"/>
            <p:cNvSpPr txBox="1"/>
            <p:nvPr/>
          </p:nvSpPr>
          <p:spPr>
            <a:xfrm>
              <a:off x="46531" y="-57149"/>
              <a:ext cx="14605730" cy="5881952"/>
            </a:xfrm>
            <a:prstGeom prst="rect">
              <a:avLst/>
            </a:prstGeom>
          </p:spPr>
          <p:txBody>
            <a:bodyPr lIns="0" tIns="0" rIns="0" bIns="0" rtlCol="0" anchor="t">
              <a:spAutoFit/>
            </a:bodyPr>
            <a:lstStyle/>
            <a:p>
              <a:pPr>
                <a:lnSpc>
                  <a:spcPts val="4299"/>
                </a:lnSpc>
              </a:pPr>
              <a:r>
                <a:rPr lang="en-US" sz="3115" dirty="0">
                  <a:solidFill>
                    <a:srgbClr val="FFFFFF"/>
                  </a:solidFill>
                  <a:latin typeface="DM Sans"/>
                </a:rPr>
                <a:t>-Based on the analysis of Incremental Sold Units (ISUs</a:t>
              </a:r>
              <a:r>
                <a:rPr lang="en-US" sz="3115" dirty="0" smtClean="0">
                  <a:solidFill>
                    <a:srgbClr val="FFFFFF"/>
                  </a:solidFill>
                  <a:latin typeface="DM Sans"/>
                </a:rPr>
                <a:t>) % </a:t>
              </a:r>
              <a:r>
                <a:rPr lang="en-US" sz="3115" dirty="0">
                  <a:solidFill>
                    <a:srgbClr val="FFFFFF"/>
                  </a:solidFill>
                  <a:latin typeface="DM Sans"/>
                </a:rPr>
                <a:t>resulting from different promotion types, it's evident that the </a:t>
              </a:r>
              <a:r>
                <a:rPr lang="en-US" sz="3115" dirty="0" smtClean="0">
                  <a:solidFill>
                    <a:srgbClr val="FFFFFF"/>
                  </a:solidFill>
                  <a:latin typeface="DM Sans"/>
                </a:rPr>
                <a:t>50</a:t>
              </a:r>
              <a:r>
                <a:rPr lang="en-US" sz="3115" dirty="0" smtClean="0">
                  <a:solidFill>
                    <a:srgbClr val="FFFFFF"/>
                  </a:solidFill>
                  <a:latin typeface="DM Sans"/>
                </a:rPr>
                <a:t>% </a:t>
              </a:r>
              <a:r>
                <a:rPr lang="en-US" sz="3115" dirty="0">
                  <a:solidFill>
                    <a:srgbClr val="FFFFFF"/>
                  </a:solidFill>
                  <a:latin typeface="DM Sans"/>
                </a:rPr>
                <a:t>discount promotion had a significantly positive impact, leading to an increase of </a:t>
              </a:r>
              <a:r>
                <a:rPr lang="en-US" sz="3115" dirty="0" smtClean="0">
                  <a:solidFill>
                    <a:srgbClr val="FFFFFF"/>
                  </a:solidFill>
                  <a:latin typeface="DM Sans"/>
                </a:rPr>
                <a:t>32.63%</a:t>
              </a:r>
              <a:r>
                <a:rPr lang="en-US" sz="3115" dirty="0" smtClean="0">
                  <a:solidFill>
                    <a:srgbClr val="FFFFFF"/>
                  </a:solidFill>
                  <a:latin typeface="DM Sans"/>
                </a:rPr>
                <a:t> </a:t>
              </a:r>
              <a:r>
                <a:rPr lang="en-US" sz="3115" dirty="0">
                  <a:solidFill>
                    <a:srgbClr val="FFFFFF"/>
                  </a:solidFill>
                  <a:latin typeface="DM Sans"/>
                </a:rPr>
                <a:t>units sold compared to the baseline. Conversely, the 25% discount promotion showed a decrease of </a:t>
              </a:r>
              <a:r>
                <a:rPr lang="en-US" sz="3115" dirty="0" smtClean="0">
                  <a:solidFill>
                    <a:srgbClr val="FFFFFF"/>
                  </a:solidFill>
                  <a:latin typeface="DM Sans"/>
                </a:rPr>
                <a:t>-12.99%</a:t>
              </a:r>
              <a:r>
                <a:rPr lang="en-US" sz="3115" dirty="0" smtClean="0">
                  <a:solidFill>
                    <a:srgbClr val="FFFFFF"/>
                  </a:solidFill>
                  <a:latin typeface="DM Sans"/>
                </a:rPr>
                <a:t> </a:t>
              </a:r>
              <a:r>
                <a:rPr lang="en-US" sz="3115" dirty="0">
                  <a:solidFill>
                    <a:srgbClr val="FFFFFF"/>
                  </a:solidFill>
                  <a:latin typeface="DM Sans"/>
                </a:rPr>
                <a:t>Incremental Sold Units.</a:t>
              </a:r>
            </a:p>
            <a:p>
              <a:pPr marL="0" lvl="0" indent="0">
                <a:lnSpc>
                  <a:spcPts val="4299"/>
                </a:lnSpc>
                <a:spcBef>
                  <a:spcPct val="0"/>
                </a:spcBef>
              </a:pPr>
              <a:endParaRPr lang="en-US" sz="3115" dirty="0">
                <a:solidFill>
                  <a:srgbClr val="FFFFFF"/>
                </a:solidFill>
                <a:latin typeface="DM Sans"/>
              </a:endParaRPr>
            </a:p>
          </p:txBody>
        </p:sp>
        <p:sp>
          <p:nvSpPr>
            <p:cNvPr id="7" name="TextBox 7"/>
            <p:cNvSpPr txBox="1"/>
            <p:nvPr/>
          </p:nvSpPr>
          <p:spPr>
            <a:xfrm>
              <a:off x="0" y="5200948"/>
              <a:ext cx="14605730" cy="3676220"/>
            </a:xfrm>
            <a:prstGeom prst="rect">
              <a:avLst/>
            </a:prstGeom>
          </p:spPr>
          <p:txBody>
            <a:bodyPr lIns="0" tIns="0" rIns="0" bIns="0" rtlCol="0" anchor="t">
              <a:spAutoFit/>
            </a:bodyPr>
            <a:lstStyle/>
            <a:p>
              <a:pPr marL="0" lvl="0" indent="0">
                <a:lnSpc>
                  <a:spcPts val="4299"/>
                </a:lnSpc>
                <a:spcBef>
                  <a:spcPct val="0"/>
                </a:spcBef>
              </a:pPr>
              <a:r>
                <a:rPr lang="en-US" sz="3115" dirty="0">
                  <a:solidFill>
                    <a:srgbClr val="FFFFFF"/>
                  </a:solidFill>
                  <a:latin typeface="DM Sans"/>
                </a:rPr>
                <a:t>-This indicates that the </a:t>
              </a:r>
              <a:r>
                <a:rPr lang="en-US" sz="3115" dirty="0" smtClean="0">
                  <a:solidFill>
                    <a:srgbClr val="FFFFFF"/>
                  </a:solidFill>
                  <a:latin typeface="DM Sans"/>
                </a:rPr>
                <a:t>50</a:t>
              </a:r>
              <a:r>
                <a:rPr lang="en-US" sz="3115" dirty="0" smtClean="0">
                  <a:solidFill>
                    <a:srgbClr val="FFFFFF"/>
                  </a:solidFill>
                  <a:latin typeface="DM Sans"/>
                </a:rPr>
                <a:t>% </a:t>
              </a:r>
              <a:r>
                <a:rPr lang="en-US" sz="3115" dirty="0">
                  <a:solidFill>
                    <a:srgbClr val="FFFFFF"/>
                  </a:solidFill>
                  <a:latin typeface="DM Sans"/>
                </a:rPr>
                <a:t>discount promotion was more effective in driving sales and attracting customers compared to the 25% discount promotion. Therefore, in terms of Incremental Sold </a:t>
              </a:r>
              <a:r>
                <a:rPr lang="en-US" sz="3115" dirty="0" smtClean="0">
                  <a:solidFill>
                    <a:srgbClr val="FFFFFF"/>
                  </a:solidFill>
                  <a:latin typeface="DM Sans"/>
                </a:rPr>
                <a:t>Units %, </a:t>
              </a:r>
              <a:r>
                <a:rPr lang="en-US" sz="3115" dirty="0">
                  <a:solidFill>
                    <a:srgbClr val="FFFFFF"/>
                  </a:solidFill>
                  <a:latin typeface="DM Sans"/>
                </a:rPr>
                <a:t>the </a:t>
              </a:r>
              <a:r>
                <a:rPr lang="en-US" sz="3115" dirty="0" smtClean="0">
                  <a:solidFill>
                    <a:srgbClr val="FFFFFF"/>
                  </a:solidFill>
                  <a:latin typeface="DM Sans"/>
                </a:rPr>
                <a:t>50</a:t>
              </a:r>
              <a:r>
                <a:rPr lang="en-US" sz="3115" dirty="0" smtClean="0">
                  <a:solidFill>
                    <a:srgbClr val="FFFFFF"/>
                  </a:solidFill>
                  <a:latin typeface="DM Sans"/>
                </a:rPr>
                <a:t>% </a:t>
              </a:r>
              <a:r>
                <a:rPr lang="en-US" sz="3115" dirty="0">
                  <a:solidFill>
                    <a:srgbClr val="FFFFFF"/>
                  </a:solidFill>
                  <a:latin typeface="DM Sans"/>
                </a:rPr>
                <a:t>discount promotion outperformed the 25% discount promotion.</a:t>
              </a:r>
            </a:p>
          </p:txBody>
        </p:sp>
      </p:grpSp>
      <p:sp>
        <p:nvSpPr>
          <p:cNvPr id="8" name="Freeform 8"/>
          <p:cNvSpPr/>
          <p:nvPr/>
        </p:nvSpPr>
        <p:spPr>
          <a:xfrm>
            <a:off x="-1604539" y="8521550"/>
            <a:ext cx="3209078" cy="3209078"/>
          </a:xfrm>
          <a:custGeom>
            <a:avLst/>
            <a:gdLst/>
            <a:ahLst/>
            <a:cxnLst/>
            <a:rect l="l" t="t" r="r" b="b"/>
            <a:pathLst>
              <a:path w="3209078" h="3209078">
                <a:moveTo>
                  <a:pt x="0" y="0"/>
                </a:moveTo>
                <a:lnTo>
                  <a:pt x="3209078" y="0"/>
                </a:lnTo>
                <a:lnTo>
                  <a:pt x="3209078" y="3209078"/>
                </a:lnTo>
                <a:lnTo>
                  <a:pt x="0" y="320907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418703" y="660758"/>
            <a:ext cx="11720389" cy="1500411"/>
          </a:xfrm>
          <a:prstGeom prst="rect">
            <a:avLst/>
          </a:prstGeom>
        </p:spPr>
        <p:txBody>
          <a:bodyPr lIns="0" tIns="0" rIns="0" bIns="0" rtlCol="0" anchor="t">
            <a:spAutoFit/>
          </a:bodyPr>
          <a:lstStyle/>
          <a:p>
            <a:pPr>
              <a:lnSpc>
                <a:spcPts val="3885"/>
              </a:lnSpc>
            </a:pPr>
            <a:r>
              <a:rPr lang="en-US" sz="2815" dirty="0">
                <a:solidFill>
                  <a:srgbClr val="FFFFFF"/>
                </a:solidFill>
                <a:latin typeface="DM Sans Bold"/>
              </a:rPr>
              <a:t>WHAT ARE THE BOTTOM 2 PROMOTION TYPES IN TERMS OF THEIR IMPACT ON INCREMENTAL SOLD </a:t>
            </a:r>
            <a:r>
              <a:rPr lang="en-US" sz="2815" dirty="0" smtClean="0">
                <a:solidFill>
                  <a:srgbClr val="FFFFFF"/>
                </a:solidFill>
                <a:latin typeface="DM Sans Bold"/>
              </a:rPr>
              <a:t>UNITS %?</a:t>
            </a:r>
            <a:endParaRPr lang="en-US" sz="2815" dirty="0">
              <a:solidFill>
                <a:srgbClr val="FFFFFF"/>
              </a:solidFill>
              <a:latin typeface="DM Sans Bold"/>
            </a:endParaRPr>
          </a:p>
          <a:p>
            <a:pPr marL="0" lvl="0" indent="0" algn="ctr">
              <a:lnSpc>
                <a:spcPts val="3885"/>
              </a:lnSpc>
              <a:spcBef>
                <a:spcPct val="0"/>
              </a:spcBef>
            </a:pPr>
            <a:endParaRPr lang="en-US" sz="2815" dirty="0">
              <a:solidFill>
                <a:srgbClr val="FFFFFF"/>
              </a:solidFill>
              <a:latin typeface="DM Sans Bold"/>
            </a:endParaRPr>
          </a:p>
        </p:txBody>
      </p:sp>
      <p:pic>
        <p:nvPicPr>
          <p:cNvPr id="11" name="Picture 10"/>
          <p:cNvPicPr>
            <a:picLocks noChangeAspect="1"/>
          </p:cNvPicPr>
          <p:nvPr/>
        </p:nvPicPr>
        <p:blipFill>
          <a:blip r:embed="rId8"/>
          <a:stretch>
            <a:fillRect/>
          </a:stretch>
        </p:blipFill>
        <p:spPr>
          <a:xfrm>
            <a:off x="11582400" y="2811603"/>
            <a:ext cx="5900190" cy="4773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12716486" y="7178880"/>
            <a:ext cx="9085628" cy="5368780"/>
          </a:xfrm>
          <a:custGeom>
            <a:avLst/>
            <a:gdLst/>
            <a:ahLst/>
            <a:cxnLst/>
            <a:rect l="l" t="t" r="r" b="b"/>
            <a:pathLst>
              <a:path w="9085628" h="5368780">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201606" y="1958655"/>
            <a:ext cx="11519518" cy="7732886"/>
          </a:xfrm>
          <a:prstGeom prst="rect">
            <a:avLst/>
          </a:prstGeom>
        </p:spPr>
        <p:txBody>
          <a:bodyPr lIns="0" tIns="0" rIns="0" bIns="0" rtlCol="0" anchor="t">
            <a:spAutoFit/>
          </a:bodyPr>
          <a:lstStyle/>
          <a:p>
            <a:pPr>
              <a:lnSpc>
                <a:spcPts val="3491"/>
              </a:lnSpc>
            </a:pPr>
            <a:r>
              <a:rPr lang="en-US" sz="2530" dirty="0" smtClean="0">
                <a:solidFill>
                  <a:srgbClr val="FFFFFF"/>
                </a:solidFill>
                <a:latin typeface="DM Sans Bold"/>
              </a:rPr>
              <a:t>-500 </a:t>
            </a:r>
            <a:r>
              <a:rPr lang="en-US" sz="2530" dirty="0">
                <a:solidFill>
                  <a:srgbClr val="FFFFFF"/>
                </a:solidFill>
                <a:latin typeface="DM Sans Bold"/>
              </a:rPr>
              <a:t>CASHBACK: THIS PROMOTION GENERATED THE HIGHEST INCREMENTAL REVENUE, INDICATING ITS EFFECTIVENESS IN DRIVING SALES.</a:t>
            </a:r>
          </a:p>
          <a:p>
            <a:pPr>
              <a:lnSpc>
                <a:spcPts val="3491"/>
              </a:lnSpc>
            </a:pPr>
            <a:endParaRPr lang="en-US" sz="2530" dirty="0">
              <a:solidFill>
                <a:srgbClr val="FFFFFF"/>
              </a:solidFill>
              <a:latin typeface="DM Sans Bold"/>
            </a:endParaRPr>
          </a:p>
          <a:p>
            <a:pPr>
              <a:lnSpc>
                <a:spcPts val="3491"/>
              </a:lnSpc>
            </a:pPr>
            <a:r>
              <a:rPr lang="en-US" sz="2530" dirty="0">
                <a:solidFill>
                  <a:srgbClr val="FFFFFF"/>
                </a:solidFill>
                <a:latin typeface="DM Sans"/>
              </a:rPr>
              <a:t>-</a:t>
            </a:r>
            <a:r>
              <a:rPr lang="en-US" sz="2530" dirty="0">
                <a:solidFill>
                  <a:srgbClr val="FFFFFF"/>
                </a:solidFill>
                <a:latin typeface="DM Sans Bold"/>
              </a:rPr>
              <a:t>BOGOF: While BOGOF resulted in significant revenue, it was slightly lower compared to the </a:t>
            </a:r>
            <a:r>
              <a:rPr lang="en-US" sz="2530" dirty="0" smtClean="0">
                <a:solidFill>
                  <a:srgbClr val="FFFFFF"/>
                </a:solidFill>
                <a:latin typeface="DM Sans Bold"/>
              </a:rPr>
              <a:t>500 </a:t>
            </a:r>
            <a:r>
              <a:rPr lang="en-US" sz="2530" dirty="0">
                <a:solidFill>
                  <a:srgbClr val="FFFFFF"/>
                </a:solidFill>
                <a:latin typeface="DM Sans Bold"/>
              </a:rPr>
              <a:t>Cashback offer.</a:t>
            </a:r>
          </a:p>
          <a:p>
            <a:pPr>
              <a:lnSpc>
                <a:spcPts val="3491"/>
              </a:lnSpc>
            </a:pPr>
            <a:endParaRPr lang="en-US" sz="2530" dirty="0">
              <a:solidFill>
                <a:srgbClr val="FFFFFF"/>
              </a:solidFill>
              <a:latin typeface="DM Sans Bold"/>
            </a:endParaRPr>
          </a:p>
          <a:p>
            <a:pPr>
              <a:lnSpc>
                <a:spcPts val="3491"/>
              </a:lnSpc>
            </a:pPr>
            <a:r>
              <a:rPr lang="en-US" sz="2530" dirty="0">
                <a:solidFill>
                  <a:srgbClr val="FFFFFF"/>
                </a:solidFill>
                <a:latin typeface="DM Sans"/>
              </a:rPr>
              <a:t>-</a:t>
            </a:r>
            <a:r>
              <a:rPr lang="en-US" sz="2530" dirty="0">
                <a:solidFill>
                  <a:srgbClr val="FFFFFF"/>
                </a:solidFill>
                <a:latin typeface="DM Sans Bold"/>
              </a:rPr>
              <a:t>33% Discount: This discount contributed moderately </a:t>
            </a:r>
            <a:r>
              <a:rPr lang="en-US" sz="2530" dirty="0" smtClean="0">
                <a:solidFill>
                  <a:srgbClr val="FFFFFF"/>
                </a:solidFill>
                <a:latin typeface="DM Sans Bold"/>
              </a:rPr>
              <a:t>to revenue after promotion.</a:t>
            </a:r>
            <a:endParaRPr lang="en-US" sz="2530" dirty="0">
              <a:solidFill>
                <a:srgbClr val="FFFFFF"/>
              </a:solidFill>
              <a:latin typeface="DM Sans Bold"/>
            </a:endParaRPr>
          </a:p>
          <a:p>
            <a:pPr>
              <a:lnSpc>
                <a:spcPts val="3491"/>
              </a:lnSpc>
            </a:pPr>
            <a:endParaRPr lang="en-US" sz="2530" dirty="0">
              <a:solidFill>
                <a:srgbClr val="FFFFFF"/>
              </a:solidFill>
              <a:latin typeface="DM Sans Bold"/>
            </a:endParaRPr>
          </a:p>
          <a:p>
            <a:pPr>
              <a:lnSpc>
                <a:spcPts val="3491"/>
              </a:lnSpc>
            </a:pPr>
            <a:r>
              <a:rPr lang="en-US" sz="2530" dirty="0">
                <a:solidFill>
                  <a:srgbClr val="FFFFFF"/>
                </a:solidFill>
                <a:latin typeface="DM Sans"/>
              </a:rPr>
              <a:t>-</a:t>
            </a:r>
            <a:r>
              <a:rPr lang="en-US" sz="2530" dirty="0">
                <a:solidFill>
                  <a:srgbClr val="FFFFFF"/>
                </a:solidFill>
                <a:latin typeface="DM Sans Bold"/>
              </a:rPr>
              <a:t>50% Discount: Although the discount percentage was higher, the </a:t>
            </a:r>
            <a:r>
              <a:rPr lang="en-US" sz="2530" dirty="0">
                <a:solidFill>
                  <a:srgbClr val="FFFFFF"/>
                </a:solidFill>
                <a:latin typeface="DM Sans Bold"/>
              </a:rPr>
              <a:t>revenue after promotion </a:t>
            </a:r>
            <a:r>
              <a:rPr lang="en-US" sz="2530" dirty="0" smtClean="0">
                <a:solidFill>
                  <a:srgbClr val="FFFFFF"/>
                </a:solidFill>
                <a:latin typeface="DM Sans Bold"/>
              </a:rPr>
              <a:t>generated </a:t>
            </a:r>
            <a:r>
              <a:rPr lang="en-US" sz="2530" dirty="0">
                <a:solidFill>
                  <a:srgbClr val="FFFFFF"/>
                </a:solidFill>
                <a:latin typeface="DM Sans Bold"/>
              </a:rPr>
              <a:t>was relatively low.</a:t>
            </a:r>
          </a:p>
          <a:p>
            <a:pPr>
              <a:lnSpc>
                <a:spcPts val="3491"/>
              </a:lnSpc>
            </a:pPr>
            <a:endParaRPr lang="en-US" sz="2530" dirty="0">
              <a:solidFill>
                <a:srgbClr val="FFFFFF"/>
              </a:solidFill>
              <a:latin typeface="DM Sans Bold"/>
            </a:endParaRPr>
          </a:p>
          <a:p>
            <a:pPr>
              <a:lnSpc>
                <a:spcPts val="3491"/>
              </a:lnSpc>
            </a:pPr>
            <a:r>
              <a:rPr lang="en-US" sz="2530" dirty="0">
                <a:solidFill>
                  <a:srgbClr val="FFFFFF"/>
                </a:solidFill>
                <a:latin typeface="DM Sans"/>
              </a:rPr>
              <a:t>-</a:t>
            </a:r>
            <a:r>
              <a:rPr lang="en-US" sz="2530" dirty="0">
                <a:solidFill>
                  <a:srgbClr val="FFFFFF"/>
                </a:solidFill>
                <a:latin typeface="DM Sans Bold"/>
              </a:rPr>
              <a:t>25% Discount: Surprisingly, this promotion resulted </a:t>
            </a:r>
            <a:r>
              <a:rPr lang="en-US" sz="2530" dirty="0" smtClean="0">
                <a:solidFill>
                  <a:srgbClr val="FFFFFF"/>
                </a:solidFill>
                <a:latin typeface="DM Sans Bold"/>
              </a:rPr>
              <a:t>in 1M</a:t>
            </a:r>
            <a:r>
              <a:rPr lang="en-US" sz="2530" dirty="0" smtClean="0">
                <a:solidFill>
                  <a:srgbClr val="FFFFFF"/>
                </a:solidFill>
                <a:latin typeface="DM Sans Bold"/>
              </a:rPr>
              <a:t> </a:t>
            </a:r>
            <a:r>
              <a:rPr lang="en-US" sz="2530" dirty="0">
                <a:solidFill>
                  <a:srgbClr val="FFFFFF"/>
                </a:solidFill>
                <a:latin typeface="DM Sans Bold"/>
              </a:rPr>
              <a:t>revenue after promotion, </a:t>
            </a:r>
            <a:r>
              <a:rPr lang="en-US" sz="2530" dirty="0">
                <a:solidFill>
                  <a:srgbClr val="FFFFFF"/>
                </a:solidFill>
                <a:latin typeface="DM Sans Bold"/>
              </a:rPr>
              <a:t>suggesting it may not have been well-received by customers or may have impacted </a:t>
            </a:r>
            <a:r>
              <a:rPr lang="en-US" sz="2530" dirty="0" smtClean="0">
                <a:solidFill>
                  <a:srgbClr val="FFFFFF"/>
                </a:solidFill>
                <a:latin typeface="DM Sans Bold"/>
              </a:rPr>
              <a:t>profitability.</a:t>
            </a:r>
            <a:endParaRPr lang="en-US" sz="2530" dirty="0">
              <a:solidFill>
                <a:srgbClr val="FFFFFF"/>
              </a:solidFill>
              <a:latin typeface="DM Sans Bold"/>
            </a:endParaRPr>
          </a:p>
          <a:p>
            <a:pPr>
              <a:lnSpc>
                <a:spcPts val="4319"/>
              </a:lnSpc>
              <a:spcBef>
                <a:spcPct val="0"/>
              </a:spcBef>
            </a:pPr>
            <a:endParaRPr lang="en-US" sz="2530" dirty="0">
              <a:solidFill>
                <a:srgbClr val="FFFFFF"/>
              </a:solidFill>
              <a:latin typeface="DM Sans Bold"/>
            </a:endParaRPr>
          </a:p>
        </p:txBody>
      </p:sp>
      <p:sp>
        <p:nvSpPr>
          <p:cNvPr id="6" name="TextBox 6"/>
          <p:cNvSpPr txBox="1"/>
          <p:nvPr/>
        </p:nvSpPr>
        <p:spPr>
          <a:xfrm>
            <a:off x="201606" y="527484"/>
            <a:ext cx="14926786" cy="1000274"/>
          </a:xfrm>
          <a:prstGeom prst="rect">
            <a:avLst/>
          </a:prstGeom>
        </p:spPr>
        <p:txBody>
          <a:bodyPr lIns="0" tIns="0" rIns="0" bIns="0" rtlCol="0" anchor="t">
            <a:spAutoFit/>
          </a:bodyPr>
          <a:lstStyle/>
          <a:p>
            <a:pPr marL="0" lvl="0" indent="0">
              <a:lnSpc>
                <a:spcPts val="3885"/>
              </a:lnSpc>
              <a:spcBef>
                <a:spcPct val="0"/>
              </a:spcBef>
            </a:pPr>
            <a:r>
              <a:rPr lang="en-US" sz="2815" dirty="0">
                <a:solidFill>
                  <a:srgbClr val="FFFFFF"/>
                </a:solidFill>
                <a:latin typeface="DM Sans Bold"/>
              </a:rPr>
              <a:t>WHAT ARE THE KEY INSIGHTS GAINED FROM ANALYZING THE </a:t>
            </a:r>
            <a:r>
              <a:rPr lang="en-US" sz="2815" dirty="0" smtClean="0">
                <a:solidFill>
                  <a:srgbClr val="FFFFFF"/>
                </a:solidFill>
                <a:latin typeface="DM Sans Bold"/>
              </a:rPr>
              <a:t>REVENUE AFTER PROMOTION GENERATED </a:t>
            </a:r>
            <a:r>
              <a:rPr lang="en-US" sz="2815" dirty="0">
                <a:solidFill>
                  <a:srgbClr val="FFFFFF"/>
                </a:solidFill>
                <a:latin typeface="DM Sans Bold"/>
              </a:rPr>
              <a:t>BY DIFFERENT PROMOTIONAL TYPES?</a:t>
            </a:r>
          </a:p>
        </p:txBody>
      </p:sp>
      <p:pic>
        <p:nvPicPr>
          <p:cNvPr id="7" name="Picture 6"/>
          <p:cNvPicPr>
            <a:picLocks noChangeAspect="1"/>
          </p:cNvPicPr>
          <p:nvPr/>
        </p:nvPicPr>
        <p:blipFill>
          <a:blip r:embed="rId4"/>
          <a:stretch>
            <a:fillRect/>
          </a:stretch>
        </p:blipFill>
        <p:spPr>
          <a:xfrm>
            <a:off x="11353800" y="3806142"/>
            <a:ext cx="6668094"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sp>
        <p:nvSpPr>
          <p:cNvPr id="8" name="Freeform 8"/>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9" name="Group 9"/>
          <p:cNvGrpSpPr/>
          <p:nvPr/>
        </p:nvGrpSpPr>
        <p:grpSpPr>
          <a:xfrm rot="-10800000">
            <a:off x="15966396" y="9258300"/>
            <a:ext cx="13457996" cy="3264379"/>
            <a:chOff x="0" y="0"/>
            <a:chExt cx="17943995" cy="4352506"/>
          </a:xfrm>
        </p:grpSpPr>
        <p:sp>
          <p:nvSpPr>
            <p:cNvPr id="10" name="Freeform 10"/>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12" name="Freeform 12"/>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14" name="Freeform 14"/>
          <p:cNvSpPr/>
          <p:nvPr/>
        </p:nvSpPr>
        <p:spPr>
          <a:xfrm>
            <a:off x="12307783" y="218434"/>
            <a:ext cx="1091102" cy="1232884"/>
          </a:xfrm>
          <a:custGeom>
            <a:avLst/>
            <a:gdLst/>
            <a:ahLst/>
            <a:cxnLst/>
            <a:rect l="l" t="t" r="r" b="b"/>
            <a:pathLst>
              <a:path w="1091102" h="1232884">
                <a:moveTo>
                  <a:pt x="0" y="0"/>
                </a:moveTo>
                <a:lnTo>
                  <a:pt x="1091102" y="0"/>
                </a:lnTo>
                <a:lnTo>
                  <a:pt x="1091102" y="1232883"/>
                </a:lnTo>
                <a:lnTo>
                  <a:pt x="0" y="123288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7" name="Group 17"/>
          <p:cNvGrpSpPr/>
          <p:nvPr/>
        </p:nvGrpSpPr>
        <p:grpSpPr>
          <a:xfrm>
            <a:off x="354250" y="3139386"/>
            <a:ext cx="10481318" cy="5358377"/>
            <a:chOff x="0" y="-47625"/>
            <a:chExt cx="13975090" cy="7144502"/>
          </a:xfrm>
        </p:grpSpPr>
        <p:sp>
          <p:nvSpPr>
            <p:cNvPr id="18" name="TextBox 18"/>
            <p:cNvSpPr txBox="1"/>
            <p:nvPr/>
          </p:nvSpPr>
          <p:spPr>
            <a:xfrm>
              <a:off x="44380" y="-47625"/>
              <a:ext cx="13930710" cy="2406298"/>
            </a:xfrm>
            <a:prstGeom prst="rect">
              <a:avLst/>
            </a:prstGeom>
          </p:spPr>
          <p:txBody>
            <a:bodyPr lIns="0" tIns="0" rIns="0" bIns="0" rtlCol="0" anchor="t">
              <a:spAutoFit/>
            </a:bodyPr>
            <a:lstStyle/>
            <a:p>
              <a:pPr>
                <a:lnSpc>
                  <a:spcPts val="3609"/>
                </a:lnSpc>
              </a:pPr>
              <a:r>
                <a:rPr lang="en-US" sz="2615" dirty="0">
                  <a:solidFill>
                    <a:srgbClr val="FFFFFF"/>
                  </a:solidFill>
                  <a:latin typeface="DM Sans"/>
                </a:rPr>
                <a:t>-In our recent analysis, we delved into the incremental revenue generated by our Diwali and Makar Sankranti campaigns, two crucial periods for our business.</a:t>
              </a:r>
            </a:p>
            <a:p>
              <a:pPr marL="0" lvl="0" indent="0">
                <a:lnSpc>
                  <a:spcPts val="3609"/>
                </a:lnSpc>
                <a:spcBef>
                  <a:spcPct val="0"/>
                </a:spcBef>
              </a:pPr>
              <a:endParaRPr lang="en-US" sz="2615" dirty="0">
                <a:solidFill>
                  <a:srgbClr val="FFFFFF"/>
                </a:solidFill>
                <a:latin typeface="DM Sans"/>
              </a:endParaRPr>
            </a:p>
          </p:txBody>
        </p:sp>
        <p:sp>
          <p:nvSpPr>
            <p:cNvPr id="19" name="TextBox 19"/>
            <p:cNvSpPr txBox="1"/>
            <p:nvPr/>
          </p:nvSpPr>
          <p:spPr>
            <a:xfrm>
              <a:off x="0" y="2596813"/>
              <a:ext cx="13930710" cy="2530607"/>
            </a:xfrm>
            <a:prstGeom prst="rect">
              <a:avLst/>
            </a:prstGeom>
          </p:spPr>
          <p:txBody>
            <a:bodyPr lIns="0" tIns="0" rIns="0" bIns="0" rtlCol="0" anchor="t">
              <a:spAutoFit/>
            </a:bodyPr>
            <a:lstStyle/>
            <a:p>
              <a:pPr>
                <a:lnSpc>
                  <a:spcPts val="3609"/>
                </a:lnSpc>
              </a:pPr>
              <a:r>
                <a:rPr lang="en-US" sz="2615" dirty="0">
                  <a:solidFill>
                    <a:srgbClr val="FFFFFF"/>
                  </a:solidFill>
                  <a:latin typeface="DM Sans"/>
                </a:rPr>
                <a:t>-Our data reveals that our Diwali campaign resulted in a revenue increase of </a:t>
              </a:r>
              <a:r>
                <a:rPr lang="en-US" sz="2615" dirty="0" smtClean="0">
                  <a:solidFill>
                    <a:srgbClr val="FFFFFF"/>
                  </a:solidFill>
                  <a:latin typeface="DM Sans"/>
                </a:rPr>
                <a:t>78</a:t>
              </a:r>
              <a:r>
                <a:rPr lang="en-US" sz="2615" dirty="0" smtClean="0">
                  <a:solidFill>
                    <a:srgbClr val="FFFFFF"/>
                  </a:solidFill>
                  <a:latin typeface="DM Sans"/>
                </a:rPr>
                <a:t> </a:t>
              </a:r>
              <a:r>
                <a:rPr lang="en-US" sz="2615" dirty="0">
                  <a:solidFill>
                    <a:srgbClr val="FFFFFF"/>
                  </a:solidFill>
                  <a:latin typeface="DM Sans"/>
                </a:rPr>
                <a:t>million, while the Makar Sankranti campaign generated an additional </a:t>
              </a:r>
              <a:r>
                <a:rPr lang="en-US" sz="2615" dirty="0" smtClean="0">
                  <a:solidFill>
                    <a:srgbClr val="FFFFFF"/>
                  </a:solidFill>
                  <a:latin typeface="DM Sans"/>
                </a:rPr>
                <a:t>30</a:t>
              </a:r>
              <a:r>
                <a:rPr lang="en-US" sz="2615" dirty="0" smtClean="0">
                  <a:solidFill>
                    <a:srgbClr val="FFFFFF"/>
                  </a:solidFill>
                  <a:latin typeface="DM Sans"/>
                </a:rPr>
                <a:t> </a:t>
              </a:r>
              <a:r>
                <a:rPr lang="en-US" sz="2615" dirty="0">
                  <a:solidFill>
                    <a:srgbClr val="FFFFFF"/>
                  </a:solidFill>
                  <a:latin typeface="DM Sans"/>
                </a:rPr>
                <a:t>million in revenue.</a:t>
              </a:r>
            </a:p>
            <a:p>
              <a:pPr marL="0" lvl="0" indent="0">
                <a:lnSpc>
                  <a:spcPts val="4023"/>
                </a:lnSpc>
                <a:spcBef>
                  <a:spcPct val="0"/>
                </a:spcBef>
              </a:pPr>
              <a:endParaRPr lang="en-US" sz="2615" dirty="0">
                <a:solidFill>
                  <a:srgbClr val="FFFFFF"/>
                </a:solidFill>
                <a:latin typeface="DM Sans"/>
              </a:endParaRPr>
            </a:p>
          </p:txBody>
        </p:sp>
        <p:sp>
          <p:nvSpPr>
            <p:cNvPr id="20" name="TextBox 20"/>
            <p:cNvSpPr txBox="1"/>
            <p:nvPr/>
          </p:nvSpPr>
          <p:spPr>
            <a:xfrm>
              <a:off x="0" y="5300179"/>
              <a:ext cx="13930710" cy="1796698"/>
            </a:xfrm>
            <a:prstGeom prst="rect">
              <a:avLst/>
            </a:prstGeom>
          </p:spPr>
          <p:txBody>
            <a:bodyPr lIns="0" tIns="0" rIns="0" bIns="0" rtlCol="0" anchor="t">
              <a:spAutoFit/>
            </a:bodyPr>
            <a:lstStyle/>
            <a:p>
              <a:pPr marL="0" lvl="0" indent="0">
                <a:lnSpc>
                  <a:spcPts val="3609"/>
                </a:lnSpc>
                <a:spcBef>
                  <a:spcPct val="0"/>
                </a:spcBef>
              </a:pPr>
              <a:r>
                <a:rPr lang="en-US" sz="2615" dirty="0">
                  <a:solidFill>
                    <a:srgbClr val="FFFFFF"/>
                  </a:solidFill>
                  <a:latin typeface="DM Sans"/>
                </a:rPr>
                <a:t>-Both campaigns demonstrated the effectiveness of our marketing strategies during festive seasons, showcasing our ability to capitalize on consumer trends and preferences.</a:t>
              </a:r>
            </a:p>
          </p:txBody>
        </p:sp>
      </p:grpSp>
      <p:sp>
        <p:nvSpPr>
          <p:cNvPr id="21" name="TextBox 21"/>
          <p:cNvSpPr txBox="1"/>
          <p:nvPr/>
        </p:nvSpPr>
        <p:spPr>
          <a:xfrm>
            <a:off x="354250" y="1564247"/>
            <a:ext cx="11720389" cy="918993"/>
          </a:xfrm>
          <a:prstGeom prst="rect">
            <a:avLst/>
          </a:prstGeom>
        </p:spPr>
        <p:txBody>
          <a:bodyPr lIns="0" tIns="0" rIns="0" bIns="0" rtlCol="0" anchor="t">
            <a:spAutoFit/>
          </a:bodyPr>
          <a:lstStyle/>
          <a:p>
            <a:pPr marL="0" lvl="0" indent="0">
              <a:lnSpc>
                <a:spcPts val="3747"/>
              </a:lnSpc>
              <a:spcBef>
                <a:spcPct val="0"/>
              </a:spcBef>
            </a:pPr>
            <a:r>
              <a:rPr lang="en-US" sz="2715" dirty="0">
                <a:solidFill>
                  <a:srgbClr val="FFFFFF"/>
                </a:solidFill>
                <a:latin typeface="DM Sans Bold"/>
              </a:rPr>
              <a:t>CAN YOU PROVIDE INSIGHTS INTO THE INCREMENTAL REVENUE GENERATED BY THE DIWALI AND MAKAR SANKRANTI CAMPAIGNS?</a:t>
            </a:r>
          </a:p>
        </p:txBody>
      </p:sp>
      <p:sp>
        <p:nvSpPr>
          <p:cNvPr id="22" name="TextBox 22"/>
          <p:cNvSpPr txBox="1"/>
          <p:nvPr/>
        </p:nvSpPr>
        <p:spPr>
          <a:xfrm>
            <a:off x="354250" y="450412"/>
            <a:ext cx="14961833" cy="759402"/>
          </a:xfrm>
          <a:prstGeom prst="rect">
            <a:avLst/>
          </a:prstGeom>
        </p:spPr>
        <p:txBody>
          <a:bodyPr lIns="0" tIns="0" rIns="0" bIns="0" rtlCol="0" anchor="t">
            <a:spAutoFit/>
          </a:bodyPr>
          <a:lstStyle/>
          <a:p>
            <a:pPr marL="0" lvl="0" indent="0">
              <a:lnSpc>
                <a:spcPts val="5905"/>
              </a:lnSpc>
              <a:spcBef>
                <a:spcPct val="0"/>
              </a:spcBef>
            </a:pPr>
            <a:r>
              <a:rPr lang="en-US" sz="4921" dirty="0">
                <a:solidFill>
                  <a:srgbClr val="FFFFFF"/>
                </a:solidFill>
                <a:latin typeface="Now Bold"/>
              </a:rPr>
              <a:t>PRODUCT AND CATEGORY ANALYSIS</a:t>
            </a:r>
          </a:p>
        </p:txBody>
      </p:sp>
      <p:pic>
        <p:nvPicPr>
          <p:cNvPr id="23" name="Picture 22"/>
          <p:cNvPicPr>
            <a:picLocks noChangeAspect="1"/>
          </p:cNvPicPr>
          <p:nvPr/>
        </p:nvPicPr>
        <p:blipFill>
          <a:blip r:embed="rId7"/>
          <a:stretch>
            <a:fillRect/>
          </a:stretch>
        </p:blipFill>
        <p:spPr>
          <a:xfrm>
            <a:off x="12303800" y="1871117"/>
            <a:ext cx="4230005" cy="3304014"/>
          </a:xfrm>
          <a:prstGeom prst="rect">
            <a:avLst/>
          </a:prstGeom>
        </p:spPr>
      </p:pic>
      <p:pic>
        <p:nvPicPr>
          <p:cNvPr id="25" name="Picture 24"/>
          <p:cNvPicPr>
            <a:picLocks noChangeAspect="1"/>
          </p:cNvPicPr>
          <p:nvPr/>
        </p:nvPicPr>
        <p:blipFill>
          <a:blip r:embed="rId8"/>
          <a:stretch>
            <a:fillRect/>
          </a:stretch>
        </p:blipFill>
        <p:spPr>
          <a:xfrm>
            <a:off x="12303801" y="5686629"/>
            <a:ext cx="4220640" cy="3553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198058" y="7459798"/>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436461">
            <a:off x="14776265" y="-3901148"/>
            <a:ext cx="6566182" cy="6566182"/>
          </a:xfrm>
          <a:custGeom>
            <a:avLst/>
            <a:gdLst/>
            <a:ahLst/>
            <a:cxnLst/>
            <a:rect l="l" t="t" r="r" b="b"/>
            <a:pathLst>
              <a:path w="6566182" h="6566182">
                <a:moveTo>
                  <a:pt x="0" y="0"/>
                </a:moveTo>
                <a:lnTo>
                  <a:pt x="6566182" y="0"/>
                </a:lnTo>
                <a:lnTo>
                  <a:pt x="6566182" y="6566182"/>
                </a:lnTo>
                <a:lnTo>
                  <a:pt x="0" y="65661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266098" y="1718581"/>
            <a:ext cx="13755804" cy="5741217"/>
            <a:chOff x="0" y="0"/>
            <a:chExt cx="18341072" cy="7654956"/>
          </a:xfrm>
        </p:grpSpPr>
        <p:sp>
          <p:nvSpPr>
            <p:cNvPr id="5" name="Freeform 5"/>
            <p:cNvSpPr/>
            <p:nvPr/>
          </p:nvSpPr>
          <p:spPr>
            <a:xfrm>
              <a:off x="0" y="7086181"/>
              <a:ext cx="5759746" cy="568775"/>
            </a:xfrm>
            <a:custGeom>
              <a:avLst/>
              <a:gdLst/>
              <a:ahLst/>
              <a:cxnLst/>
              <a:rect l="l" t="t" r="r" b="b"/>
              <a:pathLst>
                <a:path w="5759746" h="568775">
                  <a:moveTo>
                    <a:pt x="0" y="0"/>
                  </a:moveTo>
                  <a:lnTo>
                    <a:pt x="5759746" y="0"/>
                  </a:lnTo>
                  <a:lnTo>
                    <a:pt x="5759746" y="568775"/>
                  </a:lnTo>
                  <a:lnTo>
                    <a:pt x="0" y="568775"/>
                  </a:lnTo>
                  <a:lnTo>
                    <a:pt x="0" y="0"/>
                  </a:lnTo>
                  <a:close/>
                </a:path>
              </a:pathLst>
            </a:custGeom>
            <a:blipFill>
              <a:blip r:embed="rId4"/>
              <a:stretch>
                <a:fillRect t="-99999"/>
              </a:stretch>
            </a:blipFill>
          </p:spPr>
        </p:sp>
        <p:sp>
          <p:nvSpPr>
            <p:cNvPr id="6" name="Freeform 6"/>
            <p:cNvSpPr/>
            <p:nvPr/>
          </p:nvSpPr>
          <p:spPr>
            <a:xfrm>
              <a:off x="6288179" y="7086181"/>
              <a:ext cx="5759746" cy="568775"/>
            </a:xfrm>
            <a:custGeom>
              <a:avLst/>
              <a:gdLst/>
              <a:ahLst/>
              <a:cxnLst/>
              <a:rect l="l" t="t" r="r" b="b"/>
              <a:pathLst>
                <a:path w="5759746" h="568775">
                  <a:moveTo>
                    <a:pt x="0" y="0"/>
                  </a:moveTo>
                  <a:lnTo>
                    <a:pt x="5759747" y="0"/>
                  </a:lnTo>
                  <a:lnTo>
                    <a:pt x="5759747" y="568775"/>
                  </a:lnTo>
                  <a:lnTo>
                    <a:pt x="0" y="568775"/>
                  </a:lnTo>
                  <a:lnTo>
                    <a:pt x="0" y="0"/>
                  </a:lnTo>
                  <a:close/>
                </a:path>
              </a:pathLst>
            </a:custGeom>
            <a:blipFill>
              <a:blip r:embed="rId4"/>
              <a:stretch>
                <a:fillRect t="-99999"/>
              </a:stretch>
            </a:blipFill>
          </p:spPr>
        </p:sp>
        <p:sp>
          <p:nvSpPr>
            <p:cNvPr id="7" name="Freeform 7"/>
            <p:cNvSpPr/>
            <p:nvPr/>
          </p:nvSpPr>
          <p:spPr>
            <a:xfrm>
              <a:off x="12581326" y="7086181"/>
              <a:ext cx="5759746" cy="568775"/>
            </a:xfrm>
            <a:custGeom>
              <a:avLst/>
              <a:gdLst/>
              <a:ahLst/>
              <a:cxnLst/>
              <a:rect l="l" t="t" r="r" b="b"/>
              <a:pathLst>
                <a:path w="5759746" h="568775">
                  <a:moveTo>
                    <a:pt x="0" y="0"/>
                  </a:moveTo>
                  <a:lnTo>
                    <a:pt x="5759746" y="0"/>
                  </a:lnTo>
                  <a:lnTo>
                    <a:pt x="5759746" y="568775"/>
                  </a:lnTo>
                  <a:lnTo>
                    <a:pt x="0" y="568775"/>
                  </a:lnTo>
                  <a:lnTo>
                    <a:pt x="0" y="0"/>
                  </a:lnTo>
                  <a:close/>
                </a:path>
              </a:pathLst>
            </a:custGeom>
            <a:blipFill>
              <a:blip r:embed="rId4"/>
              <a:stretch>
                <a:fillRect t="-99999"/>
              </a:stretch>
            </a:blipFill>
          </p:spPr>
        </p:sp>
        <p:grpSp>
          <p:nvGrpSpPr>
            <p:cNvPr id="8" name="Group 8"/>
            <p:cNvGrpSpPr/>
            <p:nvPr/>
          </p:nvGrpSpPr>
          <p:grpSpPr>
            <a:xfrm>
              <a:off x="30349" y="1478162"/>
              <a:ext cx="5729397" cy="5608020"/>
              <a:chOff x="0" y="0"/>
              <a:chExt cx="1131733" cy="1107757"/>
            </a:xfrm>
          </p:grpSpPr>
          <p:sp>
            <p:nvSpPr>
              <p:cNvPr id="9" name="Freeform 9"/>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0" name="TextBox 10"/>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grpSp>
          <p:nvGrpSpPr>
            <p:cNvPr id="11" name="Group 11"/>
            <p:cNvGrpSpPr/>
            <p:nvPr/>
          </p:nvGrpSpPr>
          <p:grpSpPr>
            <a:xfrm>
              <a:off x="6300861" y="1478162"/>
              <a:ext cx="5729397" cy="5608020"/>
              <a:chOff x="0" y="0"/>
              <a:chExt cx="1131733" cy="1107757"/>
            </a:xfrm>
          </p:grpSpPr>
          <p:sp>
            <p:nvSpPr>
              <p:cNvPr id="12" name="Freeform 12"/>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3" name="TextBox 13"/>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grpSp>
          <p:nvGrpSpPr>
            <p:cNvPr id="14" name="Group 14"/>
            <p:cNvGrpSpPr/>
            <p:nvPr/>
          </p:nvGrpSpPr>
          <p:grpSpPr>
            <a:xfrm>
              <a:off x="12576359" y="1478162"/>
              <a:ext cx="5729397" cy="5608020"/>
              <a:chOff x="0" y="0"/>
              <a:chExt cx="1131733" cy="1107757"/>
            </a:xfrm>
          </p:grpSpPr>
          <p:sp>
            <p:nvSpPr>
              <p:cNvPr id="15" name="Freeform 15"/>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6" name="TextBox 16"/>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sp>
          <p:nvSpPr>
            <p:cNvPr id="17" name="TextBox 17"/>
            <p:cNvSpPr txBox="1"/>
            <p:nvPr/>
          </p:nvSpPr>
          <p:spPr>
            <a:xfrm>
              <a:off x="591775" y="4231789"/>
              <a:ext cx="4576196"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75D0DF"/>
                  </a:solidFill>
                  <a:latin typeface="DM Sans Bold"/>
                </a:rPr>
                <a:t>City</a:t>
              </a:r>
            </a:p>
          </p:txBody>
        </p:sp>
        <p:sp>
          <p:nvSpPr>
            <p:cNvPr id="18" name="TextBox 18"/>
            <p:cNvSpPr txBox="1"/>
            <p:nvPr/>
          </p:nvSpPr>
          <p:spPr>
            <a:xfrm>
              <a:off x="7034222" y="4895110"/>
              <a:ext cx="4267660" cy="10474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The Diwali campaign is proving to be more effective than the Sankranti campaign</a:t>
              </a:r>
            </a:p>
          </p:txBody>
        </p:sp>
        <p:sp>
          <p:nvSpPr>
            <p:cNvPr id="19" name="TextBox 19"/>
            <p:cNvSpPr txBox="1"/>
            <p:nvPr/>
          </p:nvSpPr>
          <p:spPr>
            <a:xfrm>
              <a:off x="7571276" y="4231789"/>
              <a:ext cx="3193552"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F1945B"/>
                  </a:solidFill>
                  <a:latin typeface="DM Sans Bold"/>
                </a:rPr>
                <a:t>Campaign</a:t>
              </a:r>
            </a:p>
          </p:txBody>
        </p:sp>
        <p:sp>
          <p:nvSpPr>
            <p:cNvPr id="20" name="Freeform 20"/>
            <p:cNvSpPr/>
            <p:nvPr/>
          </p:nvSpPr>
          <p:spPr>
            <a:xfrm>
              <a:off x="1946828" y="2022799"/>
              <a:ext cx="1866090" cy="1866090"/>
            </a:xfrm>
            <a:custGeom>
              <a:avLst/>
              <a:gdLst/>
              <a:ahLst/>
              <a:cxnLst/>
              <a:rect l="l" t="t" r="r" b="b"/>
              <a:pathLst>
                <a:path w="1866090" h="1866090">
                  <a:moveTo>
                    <a:pt x="0" y="0"/>
                  </a:moveTo>
                  <a:lnTo>
                    <a:pt x="1866090" y="0"/>
                  </a:lnTo>
                  <a:lnTo>
                    <a:pt x="1866090" y="1866090"/>
                  </a:lnTo>
                  <a:lnTo>
                    <a:pt x="0" y="186609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Freeform 21"/>
            <p:cNvSpPr/>
            <p:nvPr/>
          </p:nvSpPr>
          <p:spPr>
            <a:xfrm>
              <a:off x="14802147" y="2109646"/>
              <a:ext cx="1277821" cy="1779244"/>
            </a:xfrm>
            <a:custGeom>
              <a:avLst/>
              <a:gdLst/>
              <a:ahLst/>
              <a:cxnLst/>
              <a:rect l="l" t="t" r="r" b="b"/>
              <a:pathLst>
                <a:path w="1277821" h="1779244">
                  <a:moveTo>
                    <a:pt x="0" y="0"/>
                  </a:moveTo>
                  <a:lnTo>
                    <a:pt x="1277821" y="0"/>
                  </a:lnTo>
                  <a:lnTo>
                    <a:pt x="1277821" y="1779243"/>
                  </a:lnTo>
                  <a:lnTo>
                    <a:pt x="0" y="1779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Freeform 22"/>
            <p:cNvSpPr/>
            <p:nvPr/>
          </p:nvSpPr>
          <p:spPr>
            <a:xfrm>
              <a:off x="8177101" y="1879083"/>
              <a:ext cx="1976919" cy="2009807"/>
            </a:xfrm>
            <a:custGeom>
              <a:avLst/>
              <a:gdLst/>
              <a:ahLst/>
              <a:cxnLst/>
              <a:rect l="l" t="t" r="r" b="b"/>
              <a:pathLst>
                <a:path w="1976919" h="2009807">
                  <a:moveTo>
                    <a:pt x="0" y="0"/>
                  </a:moveTo>
                  <a:lnTo>
                    <a:pt x="1976919" y="0"/>
                  </a:lnTo>
                  <a:lnTo>
                    <a:pt x="1976919" y="2009806"/>
                  </a:lnTo>
                  <a:lnTo>
                    <a:pt x="0" y="200980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3" name="TextBox 23"/>
            <p:cNvSpPr txBox="1"/>
            <p:nvPr/>
          </p:nvSpPr>
          <p:spPr>
            <a:xfrm>
              <a:off x="13327369" y="4895110"/>
              <a:ext cx="4267660" cy="14030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The 500 cashback and Buy One Get One Free (BOGOF) promotion types are showing significant success. </a:t>
              </a:r>
            </a:p>
          </p:txBody>
        </p:sp>
        <p:sp>
          <p:nvSpPr>
            <p:cNvPr id="24" name="TextBox 24"/>
            <p:cNvSpPr txBox="1"/>
            <p:nvPr/>
          </p:nvSpPr>
          <p:spPr>
            <a:xfrm>
              <a:off x="13864423" y="4231789"/>
              <a:ext cx="3193552"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39B54A"/>
                  </a:solidFill>
                  <a:latin typeface="DM Sans Bold"/>
                </a:rPr>
                <a:t>Promotion Type</a:t>
              </a:r>
            </a:p>
          </p:txBody>
        </p:sp>
        <p:sp>
          <p:nvSpPr>
            <p:cNvPr id="25" name="TextBox 25"/>
            <p:cNvSpPr txBox="1"/>
            <p:nvPr/>
          </p:nvSpPr>
          <p:spPr>
            <a:xfrm>
              <a:off x="763201" y="4895110"/>
              <a:ext cx="4267660" cy="10474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Bengaluru is witnessing the highest incremental revenue among the analyzed locations.</a:t>
              </a:r>
            </a:p>
          </p:txBody>
        </p:sp>
        <p:sp>
          <p:nvSpPr>
            <p:cNvPr id="26" name="TextBox 26"/>
            <p:cNvSpPr txBox="1"/>
            <p:nvPr/>
          </p:nvSpPr>
          <p:spPr>
            <a:xfrm>
              <a:off x="3705677" y="0"/>
              <a:ext cx="10929718" cy="1098724"/>
            </a:xfrm>
            <a:prstGeom prst="rect">
              <a:avLst/>
            </a:prstGeom>
          </p:spPr>
          <p:txBody>
            <a:bodyPr lIns="0" tIns="0" rIns="0" bIns="0" rtlCol="0" anchor="t">
              <a:spAutoFit/>
            </a:bodyPr>
            <a:lstStyle/>
            <a:p>
              <a:pPr marL="0" lvl="0" indent="0" algn="ctr">
                <a:lnSpc>
                  <a:spcPts val="6451"/>
                </a:lnSpc>
                <a:spcBef>
                  <a:spcPct val="0"/>
                </a:spcBef>
              </a:pPr>
              <a:r>
                <a:rPr lang="en-US" sz="5376" dirty="0">
                  <a:solidFill>
                    <a:srgbClr val="FFFFFF"/>
                  </a:solidFill>
                  <a:latin typeface="Now Bold"/>
                </a:rPr>
                <a:t>STRENGTH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266098" y="2178471"/>
            <a:ext cx="13755804" cy="5741217"/>
            <a:chOff x="0" y="0"/>
            <a:chExt cx="18341072" cy="7654956"/>
          </a:xfrm>
        </p:grpSpPr>
        <p:sp>
          <p:nvSpPr>
            <p:cNvPr id="5" name="Freeform 5"/>
            <p:cNvSpPr/>
            <p:nvPr/>
          </p:nvSpPr>
          <p:spPr>
            <a:xfrm>
              <a:off x="0" y="7086181"/>
              <a:ext cx="5759746" cy="568775"/>
            </a:xfrm>
            <a:custGeom>
              <a:avLst/>
              <a:gdLst/>
              <a:ahLst/>
              <a:cxnLst/>
              <a:rect l="l" t="t" r="r" b="b"/>
              <a:pathLst>
                <a:path w="5759746" h="568775">
                  <a:moveTo>
                    <a:pt x="0" y="0"/>
                  </a:moveTo>
                  <a:lnTo>
                    <a:pt x="5759746" y="0"/>
                  </a:lnTo>
                  <a:lnTo>
                    <a:pt x="5759746" y="568775"/>
                  </a:lnTo>
                  <a:lnTo>
                    <a:pt x="0" y="568775"/>
                  </a:lnTo>
                  <a:lnTo>
                    <a:pt x="0" y="0"/>
                  </a:lnTo>
                  <a:close/>
                </a:path>
              </a:pathLst>
            </a:custGeom>
            <a:blipFill>
              <a:blip r:embed="rId4"/>
              <a:stretch>
                <a:fillRect t="-99999"/>
              </a:stretch>
            </a:blipFill>
          </p:spPr>
        </p:sp>
        <p:sp>
          <p:nvSpPr>
            <p:cNvPr id="6" name="Freeform 6"/>
            <p:cNvSpPr/>
            <p:nvPr/>
          </p:nvSpPr>
          <p:spPr>
            <a:xfrm>
              <a:off x="6288179" y="7086181"/>
              <a:ext cx="5759746" cy="568775"/>
            </a:xfrm>
            <a:custGeom>
              <a:avLst/>
              <a:gdLst/>
              <a:ahLst/>
              <a:cxnLst/>
              <a:rect l="l" t="t" r="r" b="b"/>
              <a:pathLst>
                <a:path w="5759746" h="568775">
                  <a:moveTo>
                    <a:pt x="0" y="0"/>
                  </a:moveTo>
                  <a:lnTo>
                    <a:pt x="5759747" y="0"/>
                  </a:lnTo>
                  <a:lnTo>
                    <a:pt x="5759747" y="568775"/>
                  </a:lnTo>
                  <a:lnTo>
                    <a:pt x="0" y="568775"/>
                  </a:lnTo>
                  <a:lnTo>
                    <a:pt x="0" y="0"/>
                  </a:lnTo>
                  <a:close/>
                </a:path>
              </a:pathLst>
            </a:custGeom>
            <a:blipFill>
              <a:blip r:embed="rId4"/>
              <a:stretch>
                <a:fillRect t="-99999"/>
              </a:stretch>
            </a:blipFill>
          </p:spPr>
        </p:sp>
        <p:sp>
          <p:nvSpPr>
            <p:cNvPr id="7" name="Freeform 7"/>
            <p:cNvSpPr/>
            <p:nvPr/>
          </p:nvSpPr>
          <p:spPr>
            <a:xfrm>
              <a:off x="12581326" y="7086181"/>
              <a:ext cx="5759746" cy="568775"/>
            </a:xfrm>
            <a:custGeom>
              <a:avLst/>
              <a:gdLst/>
              <a:ahLst/>
              <a:cxnLst/>
              <a:rect l="l" t="t" r="r" b="b"/>
              <a:pathLst>
                <a:path w="5759746" h="568775">
                  <a:moveTo>
                    <a:pt x="0" y="0"/>
                  </a:moveTo>
                  <a:lnTo>
                    <a:pt x="5759746" y="0"/>
                  </a:lnTo>
                  <a:lnTo>
                    <a:pt x="5759746" y="568775"/>
                  </a:lnTo>
                  <a:lnTo>
                    <a:pt x="0" y="568775"/>
                  </a:lnTo>
                  <a:lnTo>
                    <a:pt x="0" y="0"/>
                  </a:lnTo>
                  <a:close/>
                </a:path>
              </a:pathLst>
            </a:custGeom>
            <a:blipFill>
              <a:blip r:embed="rId4"/>
              <a:stretch>
                <a:fillRect t="-99999"/>
              </a:stretch>
            </a:blipFill>
          </p:spPr>
        </p:sp>
        <p:grpSp>
          <p:nvGrpSpPr>
            <p:cNvPr id="8" name="Group 8"/>
            <p:cNvGrpSpPr/>
            <p:nvPr/>
          </p:nvGrpSpPr>
          <p:grpSpPr>
            <a:xfrm>
              <a:off x="30349" y="1478162"/>
              <a:ext cx="5729397" cy="5608020"/>
              <a:chOff x="0" y="0"/>
              <a:chExt cx="1131733" cy="1107757"/>
            </a:xfrm>
          </p:grpSpPr>
          <p:sp>
            <p:nvSpPr>
              <p:cNvPr id="9" name="Freeform 9"/>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0" name="TextBox 10"/>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grpSp>
          <p:nvGrpSpPr>
            <p:cNvPr id="11" name="Group 11"/>
            <p:cNvGrpSpPr/>
            <p:nvPr/>
          </p:nvGrpSpPr>
          <p:grpSpPr>
            <a:xfrm>
              <a:off x="6300861" y="1478162"/>
              <a:ext cx="5729397" cy="5608020"/>
              <a:chOff x="0" y="0"/>
              <a:chExt cx="1131733" cy="1107757"/>
            </a:xfrm>
          </p:grpSpPr>
          <p:sp>
            <p:nvSpPr>
              <p:cNvPr id="12" name="Freeform 12"/>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3" name="TextBox 13"/>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grpSp>
          <p:nvGrpSpPr>
            <p:cNvPr id="14" name="Group 14"/>
            <p:cNvGrpSpPr/>
            <p:nvPr/>
          </p:nvGrpSpPr>
          <p:grpSpPr>
            <a:xfrm>
              <a:off x="12576359" y="1478162"/>
              <a:ext cx="5729397" cy="5608020"/>
              <a:chOff x="0" y="0"/>
              <a:chExt cx="1131733" cy="1107757"/>
            </a:xfrm>
          </p:grpSpPr>
          <p:sp>
            <p:nvSpPr>
              <p:cNvPr id="15" name="Freeform 15"/>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0071C9"/>
              </a:solidFill>
              <a:ln w="19050" cap="sq">
                <a:solidFill>
                  <a:srgbClr val="FFFFFF"/>
                </a:solidFill>
                <a:prstDash val="solid"/>
                <a:miter/>
              </a:ln>
            </p:spPr>
          </p:sp>
          <p:sp>
            <p:nvSpPr>
              <p:cNvPr id="16" name="TextBox 16"/>
              <p:cNvSpPr txBox="1"/>
              <p:nvPr/>
            </p:nvSpPr>
            <p:spPr>
              <a:xfrm>
                <a:off x="0" y="-38100"/>
                <a:ext cx="1131733" cy="1145857"/>
              </a:xfrm>
              <a:prstGeom prst="rect">
                <a:avLst/>
              </a:prstGeom>
            </p:spPr>
            <p:txBody>
              <a:bodyPr lIns="50800" tIns="50800" rIns="50800" bIns="50800" rtlCol="0" anchor="ctr"/>
              <a:lstStyle/>
              <a:p>
                <a:pPr algn="ctr">
                  <a:lnSpc>
                    <a:spcPts val="2605"/>
                  </a:lnSpc>
                </a:pPr>
                <a:endParaRPr dirty="0"/>
              </a:p>
            </p:txBody>
          </p:sp>
        </p:grpSp>
        <p:sp>
          <p:nvSpPr>
            <p:cNvPr id="17" name="TextBox 17"/>
            <p:cNvSpPr txBox="1"/>
            <p:nvPr/>
          </p:nvSpPr>
          <p:spPr>
            <a:xfrm>
              <a:off x="591775" y="4231789"/>
              <a:ext cx="4576196"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75D0DF"/>
                  </a:solidFill>
                  <a:latin typeface="DM Sans Bold"/>
                </a:rPr>
                <a:t>City</a:t>
              </a:r>
            </a:p>
          </p:txBody>
        </p:sp>
        <p:sp>
          <p:nvSpPr>
            <p:cNvPr id="18" name="TextBox 18"/>
            <p:cNvSpPr txBox="1"/>
            <p:nvPr/>
          </p:nvSpPr>
          <p:spPr>
            <a:xfrm>
              <a:off x="7034222" y="4895110"/>
              <a:ext cx="4267660" cy="6918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There is a need to concentrate efforts on personal care items.</a:t>
              </a:r>
            </a:p>
          </p:txBody>
        </p:sp>
        <p:sp>
          <p:nvSpPr>
            <p:cNvPr id="19" name="TextBox 19"/>
            <p:cNvSpPr txBox="1"/>
            <p:nvPr/>
          </p:nvSpPr>
          <p:spPr>
            <a:xfrm>
              <a:off x="7571276" y="4231789"/>
              <a:ext cx="3193552"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F1945B"/>
                  </a:solidFill>
                  <a:latin typeface="DM Sans Bold"/>
                </a:rPr>
                <a:t>Product Type</a:t>
              </a:r>
            </a:p>
          </p:txBody>
        </p:sp>
        <p:sp>
          <p:nvSpPr>
            <p:cNvPr id="20" name="TextBox 20"/>
            <p:cNvSpPr txBox="1"/>
            <p:nvPr/>
          </p:nvSpPr>
          <p:spPr>
            <a:xfrm>
              <a:off x="13327369" y="4895110"/>
              <a:ext cx="4267660" cy="10474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The 25% off promotion is performing poorly and facing significant challenges</a:t>
              </a:r>
            </a:p>
          </p:txBody>
        </p:sp>
        <p:sp>
          <p:nvSpPr>
            <p:cNvPr id="21" name="TextBox 21"/>
            <p:cNvSpPr txBox="1"/>
            <p:nvPr/>
          </p:nvSpPr>
          <p:spPr>
            <a:xfrm>
              <a:off x="13864423" y="4231789"/>
              <a:ext cx="3193552" cy="501396"/>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C90000"/>
                  </a:solidFill>
                  <a:latin typeface="DM Sans Bold"/>
                </a:rPr>
                <a:t>Promotion Type</a:t>
              </a:r>
            </a:p>
          </p:txBody>
        </p:sp>
        <p:sp>
          <p:nvSpPr>
            <p:cNvPr id="22" name="TextBox 22"/>
            <p:cNvSpPr txBox="1"/>
            <p:nvPr/>
          </p:nvSpPr>
          <p:spPr>
            <a:xfrm>
              <a:off x="763201" y="4895110"/>
              <a:ext cx="4267660" cy="2114249"/>
            </a:xfrm>
            <a:prstGeom prst="rect">
              <a:avLst/>
            </a:prstGeom>
          </p:spPr>
          <p:txBody>
            <a:bodyPr lIns="0" tIns="0" rIns="0" bIns="0" rtlCol="0" anchor="t">
              <a:spAutoFit/>
            </a:bodyPr>
            <a:lstStyle/>
            <a:p>
              <a:pPr marL="0" lvl="0" indent="0" algn="ctr">
                <a:lnSpc>
                  <a:spcPts val="2169"/>
                </a:lnSpc>
                <a:spcBef>
                  <a:spcPct val="0"/>
                </a:spcBef>
              </a:pPr>
              <a:r>
                <a:rPr lang="en-US" sz="1572" dirty="0">
                  <a:solidFill>
                    <a:srgbClr val="FFFFFF"/>
                  </a:solidFill>
                  <a:latin typeface="DM Sans"/>
                </a:rPr>
                <a:t>Increased focus is required for marketing and operational strategies in Vijayawada and Trivandrum to enhance performance and capture market potential.</a:t>
              </a:r>
            </a:p>
          </p:txBody>
        </p:sp>
        <p:sp>
          <p:nvSpPr>
            <p:cNvPr id="23" name="TextBox 23"/>
            <p:cNvSpPr txBox="1"/>
            <p:nvPr/>
          </p:nvSpPr>
          <p:spPr>
            <a:xfrm>
              <a:off x="3705677" y="0"/>
              <a:ext cx="10929718" cy="1098724"/>
            </a:xfrm>
            <a:prstGeom prst="rect">
              <a:avLst/>
            </a:prstGeom>
          </p:spPr>
          <p:txBody>
            <a:bodyPr lIns="0" tIns="0" rIns="0" bIns="0" rtlCol="0" anchor="t">
              <a:spAutoFit/>
            </a:bodyPr>
            <a:lstStyle/>
            <a:p>
              <a:pPr marL="0" lvl="0" indent="0" algn="ctr">
                <a:lnSpc>
                  <a:spcPts val="6451"/>
                </a:lnSpc>
                <a:spcBef>
                  <a:spcPct val="0"/>
                </a:spcBef>
              </a:pPr>
              <a:r>
                <a:rPr lang="en-US" sz="5376" dirty="0">
                  <a:solidFill>
                    <a:srgbClr val="FFFFFF"/>
                  </a:solidFill>
                  <a:latin typeface="Now Bold"/>
                </a:rPr>
                <a:t>WEAKNESS</a:t>
              </a:r>
            </a:p>
          </p:txBody>
        </p:sp>
      </p:grpSp>
      <p:sp>
        <p:nvSpPr>
          <p:cNvPr id="24" name="Freeform 24"/>
          <p:cNvSpPr/>
          <p:nvPr/>
        </p:nvSpPr>
        <p:spPr>
          <a:xfrm>
            <a:off x="3618357" y="3730952"/>
            <a:ext cx="1630647" cy="1412548"/>
          </a:xfrm>
          <a:custGeom>
            <a:avLst/>
            <a:gdLst/>
            <a:ahLst/>
            <a:cxnLst/>
            <a:rect l="l" t="t" r="r" b="b"/>
            <a:pathLst>
              <a:path w="1630647" h="1412548">
                <a:moveTo>
                  <a:pt x="0" y="0"/>
                </a:moveTo>
                <a:lnTo>
                  <a:pt x="1630647" y="0"/>
                </a:lnTo>
                <a:lnTo>
                  <a:pt x="1630647" y="1412548"/>
                </a:lnTo>
                <a:lnTo>
                  <a:pt x="0" y="14125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5" name="Freeform 25"/>
          <p:cNvSpPr/>
          <p:nvPr/>
        </p:nvSpPr>
        <p:spPr>
          <a:xfrm>
            <a:off x="8430354" y="3521578"/>
            <a:ext cx="1427292" cy="1621922"/>
          </a:xfrm>
          <a:custGeom>
            <a:avLst/>
            <a:gdLst/>
            <a:ahLst/>
            <a:cxnLst/>
            <a:rect l="l" t="t" r="r" b="b"/>
            <a:pathLst>
              <a:path w="1427292" h="1621922">
                <a:moveTo>
                  <a:pt x="0" y="0"/>
                </a:moveTo>
                <a:lnTo>
                  <a:pt x="1427292" y="0"/>
                </a:lnTo>
                <a:lnTo>
                  <a:pt x="1427292" y="1621922"/>
                </a:lnTo>
                <a:lnTo>
                  <a:pt x="0" y="16219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a:off x="13010421" y="4226677"/>
            <a:ext cx="2300506" cy="916823"/>
          </a:xfrm>
          <a:custGeom>
            <a:avLst/>
            <a:gdLst/>
            <a:ahLst/>
            <a:cxnLst/>
            <a:rect l="l" t="t" r="r" b="b"/>
            <a:pathLst>
              <a:path w="2300506" h="916823">
                <a:moveTo>
                  <a:pt x="0" y="0"/>
                </a:moveTo>
                <a:lnTo>
                  <a:pt x="2300506" y="0"/>
                </a:lnTo>
                <a:lnTo>
                  <a:pt x="2300506" y="916823"/>
                </a:lnTo>
                <a:lnTo>
                  <a:pt x="0" y="9168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7964" r="-27964"/>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6" name="Picture 6"/>
          <p:cNvPicPr>
            <a:picLocks noChangeAspect="1"/>
          </p:cNvPicPr>
          <p:nvPr/>
        </p:nvPicPr>
        <p:blipFill>
          <a:blip r:embed="rId5"/>
          <a:stretch>
            <a:fillRect/>
          </a:stretch>
        </p:blipFill>
        <p:spPr>
          <a:xfrm>
            <a:off x="10342883" y="8763082"/>
            <a:ext cx="3567648" cy="990436"/>
          </a:xfrm>
          <a:prstGeom prst="rect">
            <a:avLst/>
          </a:prstGeom>
        </p:spPr>
      </p:pic>
      <p:pic>
        <p:nvPicPr>
          <p:cNvPr id="7" name="Picture 7"/>
          <p:cNvPicPr>
            <a:picLocks noChangeAspect="1"/>
          </p:cNvPicPr>
          <p:nvPr/>
        </p:nvPicPr>
        <p:blipFill>
          <a:blip r:embed="rId6"/>
          <a:stretch>
            <a:fillRect/>
          </a:stretch>
        </p:blipFill>
        <p:spPr>
          <a:xfrm>
            <a:off x="1092791" y="9434974"/>
            <a:ext cx="3567648" cy="990436"/>
          </a:xfrm>
          <a:prstGeom prst="rect">
            <a:avLst/>
          </a:prstGeom>
        </p:spPr>
      </p:pic>
      <p:grpSp>
        <p:nvGrpSpPr>
          <p:cNvPr id="8" name="Group 8"/>
          <p:cNvGrpSpPr/>
          <p:nvPr/>
        </p:nvGrpSpPr>
        <p:grpSpPr>
          <a:xfrm>
            <a:off x="-1543050" y="-54747"/>
            <a:ext cx="2760734" cy="10341747"/>
            <a:chOff x="0" y="0"/>
            <a:chExt cx="727107" cy="2723752"/>
          </a:xfrm>
        </p:grpSpPr>
        <p:sp>
          <p:nvSpPr>
            <p:cNvPr id="9" name="Freeform 9"/>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0" name="TextBox 10"/>
            <p:cNvSpPr txBox="1"/>
            <p:nvPr/>
          </p:nvSpPr>
          <p:spPr>
            <a:xfrm>
              <a:off x="0" y="-38100"/>
              <a:ext cx="727107" cy="2761852"/>
            </a:xfrm>
            <a:prstGeom prst="rect">
              <a:avLst/>
            </a:prstGeom>
          </p:spPr>
          <p:txBody>
            <a:bodyPr lIns="50800" tIns="50800" rIns="50800" bIns="50800" rtlCol="0" anchor="ctr"/>
            <a:lstStyle/>
            <a:p>
              <a:pPr algn="ctr">
                <a:lnSpc>
                  <a:spcPts val="2605"/>
                </a:lnSpc>
              </a:pPr>
              <a:endParaRPr dirty="0"/>
            </a:p>
          </p:txBody>
        </p:sp>
      </p:grpSp>
      <p:sp>
        <p:nvSpPr>
          <p:cNvPr id="11" name="TextBox 11"/>
          <p:cNvSpPr txBox="1"/>
          <p:nvPr/>
        </p:nvSpPr>
        <p:spPr>
          <a:xfrm>
            <a:off x="1390095" y="252933"/>
            <a:ext cx="6235170" cy="1007052"/>
          </a:xfrm>
          <a:prstGeom prst="rect">
            <a:avLst/>
          </a:prstGeom>
        </p:spPr>
        <p:txBody>
          <a:bodyPr lIns="0" tIns="0" rIns="0" bIns="0" rtlCol="0" anchor="t">
            <a:spAutoFit/>
          </a:bodyPr>
          <a:lstStyle/>
          <a:p>
            <a:pPr marL="0" lvl="0" indent="0" algn="ctr">
              <a:lnSpc>
                <a:spcPts val="7884"/>
              </a:lnSpc>
              <a:spcBef>
                <a:spcPct val="0"/>
              </a:spcBef>
            </a:pPr>
            <a:r>
              <a:rPr lang="en-US" sz="6570" dirty="0">
                <a:solidFill>
                  <a:srgbClr val="FFFFFF"/>
                </a:solidFill>
                <a:latin typeface="Now Bold"/>
              </a:rPr>
              <a:t>SUGGESTION </a:t>
            </a:r>
          </a:p>
        </p:txBody>
      </p:sp>
      <p:grpSp>
        <p:nvGrpSpPr>
          <p:cNvPr id="12" name="Group 12"/>
          <p:cNvGrpSpPr/>
          <p:nvPr/>
        </p:nvGrpSpPr>
        <p:grpSpPr>
          <a:xfrm>
            <a:off x="1390095" y="1873876"/>
            <a:ext cx="8965426" cy="7154872"/>
            <a:chOff x="0" y="0"/>
            <a:chExt cx="11953901" cy="9539829"/>
          </a:xfrm>
        </p:grpSpPr>
        <p:sp>
          <p:nvSpPr>
            <p:cNvPr id="13" name="TextBox 13"/>
            <p:cNvSpPr txBox="1"/>
            <p:nvPr/>
          </p:nvSpPr>
          <p:spPr>
            <a:xfrm>
              <a:off x="0" y="-38100"/>
              <a:ext cx="11953901" cy="1905426"/>
            </a:xfrm>
            <a:prstGeom prst="rect">
              <a:avLst/>
            </a:prstGeom>
          </p:spPr>
          <p:txBody>
            <a:bodyPr lIns="0" tIns="0" rIns="0" bIns="0" rtlCol="0" anchor="t">
              <a:spAutoFit/>
            </a:bodyPr>
            <a:lstStyle/>
            <a:p>
              <a:pPr marL="446775" lvl="1" indent="-223388">
                <a:lnSpc>
                  <a:spcPts val="2855"/>
                </a:lnSpc>
                <a:spcBef>
                  <a:spcPct val="0"/>
                </a:spcBef>
                <a:buFont typeface="Arial"/>
                <a:buChar char="•"/>
              </a:pPr>
              <a:r>
                <a:rPr lang="en-US" sz="2069" dirty="0">
                  <a:solidFill>
                    <a:srgbClr val="FFFFFF"/>
                  </a:solidFill>
                  <a:latin typeface="DM Sans"/>
                </a:rPr>
                <a:t>Expanding the footprint of our stores and introducing supplementary promotional incentives are pivotal actions aimed at fortifying our market presence and enhancing performance in both Vijayawada and Trivandrum.</a:t>
              </a:r>
            </a:p>
          </p:txBody>
        </p:sp>
        <p:sp>
          <p:nvSpPr>
            <p:cNvPr id="14" name="TextBox 14"/>
            <p:cNvSpPr txBox="1"/>
            <p:nvPr/>
          </p:nvSpPr>
          <p:spPr>
            <a:xfrm>
              <a:off x="0" y="2362626"/>
              <a:ext cx="11953901" cy="940226"/>
            </a:xfrm>
            <a:prstGeom prst="rect">
              <a:avLst/>
            </a:prstGeom>
          </p:spPr>
          <p:txBody>
            <a:bodyPr lIns="0" tIns="0" rIns="0" bIns="0" rtlCol="0" anchor="t">
              <a:spAutoFit/>
            </a:bodyPr>
            <a:lstStyle/>
            <a:p>
              <a:pPr marL="446775" lvl="1" indent="-223388">
                <a:lnSpc>
                  <a:spcPts val="2855"/>
                </a:lnSpc>
                <a:spcBef>
                  <a:spcPct val="0"/>
                </a:spcBef>
                <a:buFont typeface="Arial"/>
                <a:buChar char="•"/>
              </a:pPr>
              <a:r>
                <a:rPr lang="en-US" sz="2069" dirty="0">
                  <a:solidFill>
                    <a:srgbClr val="FFFFFF"/>
                  </a:solidFill>
                  <a:latin typeface="DM Sans"/>
                </a:rPr>
                <a:t>The promotion offering a 25% discount is experiencing lackluster performance and encountering considerable obstacles.</a:t>
              </a:r>
            </a:p>
          </p:txBody>
        </p:sp>
        <p:sp>
          <p:nvSpPr>
            <p:cNvPr id="15" name="TextBox 15"/>
            <p:cNvSpPr txBox="1"/>
            <p:nvPr/>
          </p:nvSpPr>
          <p:spPr>
            <a:xfrm>
              <a:off x="0" y="3798152"/>
              <a:ext cx="11953901" cy="1422826"/>
            </a:xfrm>
            <a:prstGeom prst="rect">
              <a:avLst/>
            </a:prstGeom>
          </p:spPr>
          <p:txBody>
            <a:bodyPr lIns="0" tIns="0" rIns="0" bIns="0" rtlCol="0" anchor="t">
              <a:spAutoFit/>
            </a:bodyPr>
            <a:lstStyle/>
            <a:p>
              <a:pPr marL="446775" lvl="1" indent="-223388">
                <a:lnSpc>
                  <a:spcPts val="2855"/>
                </a:lnSpc>
                <a:spcBef>
                  <a:spcPct val="0"/>
                </a:spcBef>
                <a:buFont typeface="Arial"/>
                <a:buChar char="•"/>
              </a:pPr>
              <a:r>
                <a:rPr lang="en-US" sz="2069" dirty="0">
                  <a:solidFill>
                    <a:srgbClr val="FFFFFF"/>
                  </a:solidFill>
                  <a:latin typeface="DM Sans"/>
                </a:rPr>
                <a:t>To enhance sales in the personal care category, it is advised to introduce Buy One Get One Free (BOGOF) promotions and place significant emphasis on marketing these offers effectively.</a:t>
              </a:r>
            </a:p>
          </p:txBody>
        </p:sp>
        <p:sp>
          <p:nvSpPr>
            <p:cNvPr id="16" name="TextBox 16"/>
            <p:cNvSpPr txBox="1"/>
            <p:nvPr/>
          </p:nvSpPr>
          <p:spPr>
            <a:xfrm>
              <a:off x="0" y="5716277"/>
              <a:ext cx="11953901" cy="940226"/>
            </a:xfrm>
            <a:prstGeom prst="rect">
              <a:avLst/>
            </a:prstGeom>
          </p:spPr>
          <p:txBody>
            <a:bodyPr lIns="0" tIns="0" rIns="0" bIns="0" rtlCol="0" anchor="t">
              <a:spAutoFit/>
            </a:bodyPr>
            <a:lstStyle/>
            <a:p>
              <a:pPr marL="446775" lvl="1" indent="-223388">
                <a:lnSpc>
                  <a:spcPts val="2855"/>
                </a:lnSpc>
                <a:spcBef>
                  <a:spcPct val="0"/>
                </a:spcBef>
                <a:buFont typeface="Arial"/>
                <a:buChar char="•"/>
              </a:pPr>
              <a:r>
                <a:rPr lang="en-US" sz="2069" dirty="0">
                  <a:solidFill>
                    <a:srgbClr val="FFFFFF"/>
                  </a:solidFill>
                  <a:latin typeface="DM Sans"/>
                </a:rPr>
                <a:t>Introducing targeted discount vouchers tailored exclusively for home appliance purchases.</a:t>
              </a:r>
            </a:p>
          </p:txBody>
        </p:sp>
        <p:sp>
          <p:nvSpPr>
            <p:cNvPr id="17" name="TextBox 17"/>
            <p:cNvSpPr txBox="1"/>
            <p:nvPr/>
          </p:nvSpPr>
          <p:spPr>
            <a:xfrm>
              <a:off x="0" y="7151803"/>
              <a:ext cx="11953901" cy="2388026"/>
            </a:xfrm>
            <a:prstGeom prst="rect">
              <a:avLst/>
            </a:prstGeom>
          </p:spPr>
          <p:txBody>
            <a:bodyPr lIns="0" tIns="0" rIns="0" bIns="0" rtlCol="0" anchor="t">
              <a:spAutoFit/>
            </a:bodyPr>
            <a:lstStyle/>
            <a:p>
              <a:pPr marL="446775" lvl="1" indent="-223388">
                <a:lnSpc>
                  <a:spcPts val="2855"/>
                </a:lnSpc>
                <a:spcBef>
                  <a:spcPct val="0"/>
                </a:spcBef>
                <a:buFont typeface="Arial"/>
                <a:buChar char="•"/>
              </a:pPr>
              <a:r>
                <a:rPr lang="en-US" sz="2069" dirty="0">
                  <a:solidFill>
                    <a:srgbClr val="FFFFFF"/>
                  </a:solidFill>
                  <a:latin typeface="DM Sans"/>
                </a:rPr>
                <a:t>The current performance of the STECHE1 store is below expectations, necessitating a shift in strategy. It's crucial to pivot towards enhancing sales by emphasizing the promotion of personal care items. This strategic redirection will be instrumental in boosting both sales figures and overall performance.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Freeform 5"/>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862361" y="1422222"/>
            <a:ext cx="4869401" cy="942157"/>
            <a:chOff x="0" y="0"/>
            <a:chExt cx="6492534" cy="1256209"/>
          </a:xfrm>
        </p:grpSpPr>
        <p:sp>
          <p:nvSpPr>
            <p:cNvPr id="7" name="Freeform 7"/>
            <p:cNvSpPr/>
            <p:nvPr/>
          </p:nvSpPr>
          <p:spPr>
            <a:xfrm>
              <a:off x="1836965" y="0"/>
              <a:ext cx="1250498" cy="1256209"/>
            </a:xfrm>
            <a:custGeom>
              <a:avLst/>
              <a:gdLst/>
              <a:ahLst/>
              <a:cxnLst/>
              <a:rect l="l" t="t" r="r" b="b"/>
              <a:pathLst>
                <a:path w="1250498" h="1256209">
                  <a:moveTo>
                    <a:pt x="0" y="0"/>
                  </a:moveTo>
                  <a:lnTo>
                    <a:pt x="1250498" y="0"/>
                  </a:lnTo>
                  <a:lnTo>
                    <a:pt x="1250498" y="1256209"/>
                  </a:lnTo>
                  <a:lnTo>
                    <a:pt x="0" y="1256209"/>
                  </a:lnTo>
                  <a:lnTo>
                    <a:pt x="0" y="0"/>
                  </a:lnTo>
                  <a:close/>
                </a:path>
              </a:pathLst>
            </a:custGeom>
            <a:blipFill>
              <a:blip r:embed="rId5"/>
              <a:stretch>
                <a:fillRect l="-456"/>
              </a:stretch>
            </a:blipFill>
          </p:spPr>
        </p:sp>
        <p:sp>
          <p:nvSpPr>
            <p:cNvPr id="8" name="Freeform 8"/>
            <p:cNvSpPr/>
            <p:nvPr/>
          </p:nvSpPr>
          <p:spPr>
            <a:xfrm>
              <a:off x="3189063" y="140835"/>
              <a:ext cx="3303471" cy="1070599"/>
            </a:xfrm>
            <a:custGeom>
              <a:avLst/>
              <a:gdLst/>
              <a:ahLst/>
              <a:cxnLst/>
              <a:rect l="l" t="t" r="r" b="b"/>
              <a:pathLst>
                <a:path w="3303471" h="1070599">
                  <a:moveTo>
                    <a:pt x="0" y="0"/>
                  </a:moveTo>
                  <a:lnTo>
                    <a:pt x="3303471" y="0"/>
                  </a:lnTo>
                  <a:lnTo>
                    <a:pt x="3303471" y="1070599"/>
                  </a:lnTo>
                  <a:lnTo>
                    <a:pt x="0" y="1070599"/>
                  </a:lnTo>
                  <a:lnTo>
                    <a:pt x="0" y="0"/>
                  </a:lnTo>
                  <a:close/>
                </a:path>
              </a:pathLst>
            </a:custGeom>
            <a:blipFill>
              <a:blip r:embed="rId6"/>
              <a:stretch>
                <a:fillRect t="-7118" r="-21276" b="-57536"/>
              </a:stretch>
            </a:blipFill>
          </p:spPr>
        </p:sp>
        <p:sp>
          <p:nvSpPr>
            <p:cNvPr id="9" name="Freeform 9"/>
            <p:cNvSpPr/>
            <p:nvPr/>
          </p:nvSpPr>
          <p:spPr>
            <a:xfrm>
              <a:off x="3398713" y="180317"/>
              <a:ext cx="2851956" cy="934189"/>
            </a:xfrm>
            <a:custGeom>
              <a:avLst/>
              <a:gdLst/>
              <a:ahLst/>
              <a:cxnLst/>
              <a:rect l="l" t="t" r="r" b="b"/>
              <a:pathLst>
                <a:path w="2851956" h="934189">
                  <a:moveTo>
                    <a:pt x="0" y="0"/>
                  </a:moveTo>
                  <a:lnTo>
                    <a:pt x="2851956" y="0"/>
                  </a:lnTo>
                  <a:lnTo>
                    <a:pt x="2851956" y="934189"/>
                  </a:lnTo>
                  <a:lnTo>
                    <a:pt x="0" y="934189"/>
                  </a:lnTo>
                  <a:lnTo>
                    <a:pt x="0" y="0"/>
                  </a:lnTo>
                  <a:close/>
                </a:path>
              </a:pathLst>
            </a:custGeom>
            <a:blipFill>
              <a:blip r:embed="rId7"/>
              <a:stretch>
                <a:fillRect t="-9011" b="-9011"/>
              </a:stretch>
            </a:blipFill>
          </p:spPr>
        </p:sp>
        <p:sp>
          <p:nvSpPr>
            <p:cNvPr id="10" name="Freeform 10"/>
            <p:cNvSpPr/>
            <p:nvPr/>
          </p:nvSpPr>
          <p:spPr>
            <a:xfrm>
              <a:off x="569102" y="44775"/>
              <a:ext cx="1166659" cy="1166659"/>
            </a:xfrm>
            <a:custGeom>
              <a:avLst/>
              <a:gdLst/>
              <a:ahLst/>
              <a:cxnLst/>
              <a:rect l="l" t="t" r="r" b="b"/>
              <a:pathLst>
                <a:path w="1166659" h="1166659">
                  <a:moveTo>
                    <a:pt x="0" y="0"/>
                  </a:moveTo>
                  <a:lnTo>
                    <a:pt x="1166659" y="0"/>
                  </a:lnTo>
                  <a:lnTo>
                    <a:pt x="1166659" y="1166659"/>
                  </a:lnTo>
                  <a:lnTo>
                    <a:pt x="0" y="116665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11" name="Freeform 11"/>
            <p:cNvSpPr/>
            <p:nvPr/>
          </p:nvSpPr>
          <p:spPr>
            <a:xfrm>
              <a:off x="973075" y="140835"/>
              <a:ext cx="358713" cy="433490"/>
            </a:xfrm>
            <a:custGeom>
              <a:avLst/>
              <a:gdLst/>
              <a:ahLst/>
              <a:cxnLst/>
              <a:rect l="l" t="t" r="r" b="b"/>
              <a:pathLst>
                <a:path w="358713" h="433490">
                  <a:moveTo>
                    <a:pt x="0" y="0"/>
                  </a:moveTo>
                  <a:lnTo>
                    <a:pt x="358713" y="0"/>
                  </a:lnTo>
                  <a:lnTo>
                    <a:pt x="358713" y="433490"/>
                  </a:lnTo>
                  <a:lnTo>
                    <a:pt x="0" y="43349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0" y="813918"/>
              <a:ext cx="2304863" cy="246000"/>
            </a:xfrm>
            <a:prstGeom prst="rect">
              <a:avLst/>
            </a:prstGeom>
          </p:spPr>
          <p:txBody>
            <a:bodyPr lIns="0" tIns="0" rIns="0" bIns="0" rtlCol="0" anchor="t">
              <a:spAutoFit/>
            </a:bodyPr>
            <a:lstStyle/>
            <a:p>
              <a:pPr algn="ctr">
                <a:lnSpc>
                  <a:spcPts val="1314"/>
                </a:lnSpc>
              </a:pPr>
              <a:r>
                <a:rPr lang="en-US" sz="1314" dirty="0">
                  <a:solidFill>
                    <a:srgbClr val="188DFF"/>
                  </a:solidFill>
                  <a:latin typeface="Libre Franklin Heavy"/>
                </a:rPr>
                <a:t>MART</a:t>
              </a:r>
            </a:p>
          </p:txBody>
        </p:sp>
        <p:sp>
          <p:nvSpPr>
            <p:cNvPr id="13" name="TextBox 13"/>
            <p:cNvSpPr txBox="1"/>
            <p:nvPr/>
          </p:nvSpPr>
          <p:spPr>
            <a:xfrm>
              <a:off x="36647" y="593375"/>
              <a:ext cx="2231568" cy="466543"/>
            </a:xfrm>
            <a:prstGeom prst="rect">
              <a:avLst/>
            </a:prstGeom>
          </p:spPr>
          <p:txBody>
            <a:bodyPr lIns="0" tIns="0" rIns="0" bIns="0" rtlCol="0" anchor="t">
              <a:spAutoFit/>
            </a:bodyPr>
            <a:lstStyle/>
            <a:p>
              <a:pPr algn="ctr">
                <a:lnSpc>
                  <a:spcPts val="1314"/>
                </a:lnSpc>
              </a:pPr>
              <a:r>
                <a:rPr lang="en-US" sz="1314" dirty="0">
                  <a:solidFill>
                    <a:srgbClr val="12239E"/>
                  </a:solidFill>
                  <a:latin typeface="Libre Franklin Heavy"/>
                </a:rPr>
                <a:t>ATLIQ</a:t>
              </a:r>
            </a:p>
            <a:p>
              <a:pPr algn="ctr">
                <a:lnSpc>
                  <a:spcPts val="1314"/>
                </a:lnSpc>
              </a:pPr>
              <a:endParaRPr lang="en-US" sz="1314" dirty="0">
                <a:solidFill>
                  <a:srgbClr val="12239E"/>
                </a:solidFill>
                <a:latin typeface="Libre Franklin Heavy"/>
              </a:endParaRPr>
            </a:p>
          </p:txBody>
        </p:sp>
      </p:grpSp>
      <p:sp>
        <p:nvSpPr>
          <p:cNvPr id="14" name="TextBox 14"/>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dirty="0">
                <a:solidFill>
                  <a:srgbClr val="4BD1FB"/>
                </a:solidFill>
                <a:latin typeface="DM Sans Bold"/>
              </a:rPr>
              <a:t>Connect with me.</a:t>
            </a:r>
          </a:p>
        </p:txBody>
      </p:sp>
      <p:sp>
        <p:nvSpPr>
          <p:cNvPr id="15" name="TextBox 15"/>
          <p:cNvSpPr txBox="1"/>
          <p:nvPr/>
        </p:nvSpPr>
        <p:spPr>
          <a:xfrm>
            <a:off x="2255514" y="2764429"/>
            <a:ext cx="10434893" cy="2632885"/>
          </a:xfrm>
          <a:prstGeom prst="rect">
            <a:avLst/>
          </a:prstGeom>
        </p:spPr>
        <p:txBody>
          <a:bodyPr lIns="0" tIns="0" rIns="0" bIns="0" rtlCol="0" anchor="t">
            <a:spAutoFit/>
          </a:bodyPr>
          <a:lstStyle/>
          <a:p>
            <a:pPr marL="0" lvl="0" indent="0">
              <a:lnSpc>
                <a:spcPts val="10543"/>
              </a:lnSpc>
            </a:pPr>
            <a:r>
              <a:rPr lang="en-US" sz="7530" spc="459" dirty="0" smtClean="0">
                <a:solidFill>
                  <a:srgbClr val="FFFFFF"/>
                </a:solidFill>
                <a:latin typeface="Now Bold"/>
              </a:rPr>
              <a:t>Thanks </a:t>
            </a:r>
            <a:r>
              <a:rPr lang="en-US" sz="7530" spc="459" dirty="0">
                <a:solidFill>
                  <a:srgbClr val="FFFFFF"/>
                </a:solidFill>
                <a:latin typeface="Now Bold"/>
              </a:rPr>
              <a:t>For Watching</a:t>
            </a:r>
          </a:p>
        </p:txBody>
      </p:sp>
      <p:grpSp>
        <p:nvGrpSpPr>
          <p:cNvPr id="16" name="Group 16"/>
          <p:cNvGrpSpPr/>
          <p:nvPr/>
        </p:nvGrpSpPr>
        <p:grpSpPr>
          <a:xfrm>
            <a:off x="2264153" y="6738773"/>
            <a:ext cx="9654485" cy="3462888"/>
            <a:chOff x="0" y="0"/>
            <a:chExt cx="12872647" cy="4617184"/>
          </a:xfrm>
        </p:grpSpPr>
        <p:sp>
          <p:nvSpPr>
            <p:cNvPr id="17" name="Freeform 17"/>
            <p:cNvSpPr/>
            <p:nvPr/>
          </p:nvSpPr>
          <p:spPr>
            <a:xfrm>
              <a:off x="186520" y="2621835"/>
              <a:ext cx="541876" cy="541876"/>
            </a:xfrm>
            <a:custGeom>
              <a:avLst/>
              <a:gdLst/>
              <a:ahLst/>
              <a:cxnLst/>
              <a:rect l="l" t="t" r="r" b="b"/>
              <a:pathLst>
                <a:path w="541876" h="541876">
                  <a:moveTo>
                    <a:pt x="0" y="0"/>
                  </a:moveTo>
                  <a:lnTo>
                    <a:pt x="541875" y="0"/>
                  </a:lnTo>
                  <a:lnTo>
                    <a:pt x="541875" y="541876"/>
                  </a:lnTo>
                  <a:lnTo>
                    <a:pt x="0" y="54187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8" name="Freeform 18"/>
            <p:cNvSpPr/>
            <p:nvPr/>
          </p:nvSpPr>
          <p:spPr>
            <a:xfrm>
              <a:off x="0" y="2444454"/>
              <a:ext cx="914915" cy="914915"/>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9" name="TextBox 19"/>
            <p:cNvSpPr txBox="1"/>
            <p:nvPr/>
          </p:nvSpPr>
          <p:spPr>
            <a:xfrm>
              <a:off x="1116730" y="2622262"/>
              <a:ext cx="10367436" cy="520700"/>
            </a:xfrm>
            <a:prstGeom prst="rect">
              <a:avLst/>
            </a:prstGeom>
          </p:spPr>
          <p:txBody>
            <a:bodyPr lIns="0" tIns="0" rIns="0" bIns="0" rtlCol="0" anchor="t">
              <a:spAutoFit/>
            </a:bodyPr>
            <a:lstStyle/>
            <a:p>
              <a:pPr marL="0" lvl="0" indent="0">
                <a:lnSpc>
                  <a:spcPts val="3089"/>
                </a:lnSpc>
                <a:spcBef>
                  <a:spcPct val="0"/>
                </a:spcBef>
              </a:pPr>
              <a:r>
                <a:rPr lang="en-US" sz="2574" u="sng" spc="128" dirty="0">
                  <a:solidFill>
                    <a:srgbClr val="FFFBFB"/>
                  </a:solidFill>
                  <a:latin typeface="DM Sans"/>
                  <a:hlinkClick r:id="rId16" tooltip="https://www.linkedin.com/in/harshit-arora15/"/>
                </a:rPr>
                <a:t>www.linkedin.com/in/harshit-arora15/</a:t>
              </a:r>
            </a:p>
          </p:txBody>
        </p:sp>
        <p:sp>
          <p:nvSpPr>
            <p:cNvPr id="20" name="Freeform 20"/>
            <p:cNvSpPr/>
            <p:nvPr/>
          </p:nvSpPr>
          <p:spPr>
            <a:xfrm>
              <a:off x="0" y="3702269"/>
              <a:ext cx="914915" cy="914915"/>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17"/>
              <a:stretch>
                <a:fillRect/>
              </a:stretch>
            </a:blipFill>
          </p:spPr>
        </p:sp>
        <p:sp>
          <p:nvSpPr>
            <p:cNvPr id="21" name="Freeform 21"/>
            <p:cNvSpPr/>
            <p:nvPr/>
          </p:nvSpPr>
          <p:spPr>
            <a:xfrm>
              <a:off x="201126" y="1383785"/>
              <a:ext cx="527269" cy="527269"/>
            </a:xfrm>
            <a:custGeom>
              <a:avLst/>
              <a:gdLst/>
              <a:ahLst/>
              <a:cxnLst/>
              <a:rect l="l" t="t" r="r" b="b"/>
              <a:pathLst>
                <a:path w="527269" h="527269">
                  <a:moveTo>
                    <a:pt x="0" y="0"/>
                  </a:moveTo>
                  <a:lnTo>
                    <a:pt x="527269" y="0"/>
                  </a:lnTo>
                  <a:lnTo>
                    <a:pt x="527269" y="527269"/>
                  </a:lnTo>
                  <a:lnTo>
                    <a:pt x="0" y="52726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22" name="TextBox 22"/>
            <p:cNvSpPr txBox="1"/>
            <p:nvPr/>
          </p:nvSpPr>
          <p:spPr>
            <a:xfrm>
              <a:off x="1116730" y="3880077"/>
              <a:ext cx="10367436" cy="520700"/>
            </a:xfrm>
            <a:prstGeom prst="rect">
              <a:avLst/>
            </a:prstGeom>
          </p:spPr>
          <p:txBody>
            <a:bodyPr lIns="0" tIns="0" rIns="0" bIns="0" rtlCol="0" anchor="t">
              <a:spAutoFit/>
            </a:bodyPr>
            <a:lstStyle/>
            <a:p>
              <a:pPr marL="0" lvl="0" indent="0">
                <a:lnSpc>
                  <a:spcPts val="3089"/>
                </a:lnSpc>
                <a:spcBef>
                  <a:spcPct val="0"/>
                </a:spcBef>
              </a:pPr>
              <a:r>
                <a:rPr lang="en-US" sz="2574" u="sng" spc="128" dirty="0">
                  <a:solidFill>
                    <a:srgbClr val="FFFBFB"/>
                  </a:solidFill>
                  <a:latin typeface="DM Sans"/>
                  <a:hlinkClick r:id="rId20" tooltip="https://github.com/harshit9711"/>
                </a:rPr>
                <a:t>https://github.com/harshit9711</a:t>
              </a:r>
            </a:p>
          </p:txBody>
        </p:sp>
        <p:sp>
          <p:nvSpPr>
            <p:cNvPr id="23" name="Freeform 23"/>
            <p:cNvSpPr/>
            <p:nvPr/>
          </p:nvSpPr>
          <p:spPr>
            <a:xfrm>
              <a:off x="0" y="0"/>
              <a:ext cx="909996" cy="909996"/>
            </a:xfrm>
            <a:custGeom>
              <a:avLst/>
              <a:gdLst/>
              <a:ahLst/>
              <a:cxnLst/>
              <a:rect l="l" t="t" r="r" b="b"/>
              <a:pathLst>
                <a:path w="909996" h="909996">
                  <a:moveTo>
                    <a:pt x="0" y="0"/>
                  </a:moveTo>
                  <a:lnTo>
                    <a:pt x="909996" y="0"/>
                  </a:lnTo>
                  <a:lnTo>
                    <a:pt x="909996" y="909996"/>
                  </a:lnTo>
                  <a:lnTo>
                    <a:pt x="0" y="90999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24" name="TextBox 24"/>
            <p:cNvSpPr txBox="1"/>
            <p:nvPr/>
          </p:nvSpPr>
          <p:spPr>
            <a:xfrm>
              <a:off x="1128249" y="164673"/>
              <a:ext cx="7249367" cy="520700"/>
            </a:xfrm>
            <a:prstGeom prst="rect">
              <a:avLst/>
            </a:prstGeom>
          </p:spPr>
          <p:txBody>
            <a:bodyPr lIns="0" tIns="0" rIns="0" bIns="0" rtlCol="0" anchor="t">
              <a:spAutoFit/>
            </a:bodyPr>
            <a:lstStyle/>
            <a:p>
              <a:pPr marL="0" lvl="0" indent="0">
                <a:lnSpc>
                  <a:spcPts val="3089"/>
                </a:lnSpc>
                <a:spcBef>
                  <a:spcPct val="0"/>
                </a:spcBef>
              </a:pPr>
              <a:r>
                <a:rPr lang="en-US" sz="2574" spc="128" dirty="0">
                  <a:solidFill>
                    <a:srgbClr val="FFFBFB"/>
                  </a:solidFill>
                  <a:latin typeface="DM Sans"/>
                </a:rPr>
                <a:t>harshit.arora1515@gmail.com</a:t>
              </a:r>
            </a:p>
          </p:txBody>
        </p:sp>
        <p:sp>
          <p:nvSpPr>
            <p:cNvPr id="25" name="TextBox 25"/>
            <p:cNvSpPr txBox="1"/>
            <p:nvPr/>
          </p:nvSpPr>
          <p:spPr>
            <a:xfrm>
              <a:off x="1116730" y="1396008"/>
              <a:ext cx="11755917" cy="520700"/>
            </a:xfrm>
            <a:prstGeom prst="rect">
              <a:avLst/>
            </a:prstGeom>
          </p:spPr>
          <p:txBody>
            <a:bodyPr lIns="0" tIns="0" rIns="0" bIns="0" rtlCol="0" anchor="t">
              <a:spAutoFit/>
            </a:bodyPr>
            <a:lstStyle/>
            <a:p>
              <a:pPr marL="0" lvl="0" indent="0">
                <a:lnSpc>
                  <a:spcPts val="3089"/>
                </a:lnSpc>
                <a:spcBef>
                  <a:spcPct val="0"/>
                </a:spcBef>
              </a:pPr>
              <a:r>
                <a:rPr lang="en-US" sz="2574" u="sng" spc="128" dirty="0">
                  <a:solidFill>
                    <a:srgbClr val="FFFBFB"/>
                  </a:solidFill>
                  <a:latin typeface="DM Sans"/>
                  <a:hlinkClick r:id="rId23" tooltip="https://codebasics.io/portfolio/Harshit-arora"/>
                </a:rPr>
                <a:t>https://codebasics.io/portfolio/Harshit-arora</a:t>
              </a:r>
            </a:p>
          </p:txBody>
        </p:sp>
        <p:sp>
          <p:nvSpPr>
            <p:cNvPr id="26" name="Freeform 26"/>
            <p:cNvSpPr/>
            <p:nvPr/>
          </p:nvSpPr>
          <p:spPr>
            <a:xfrm>
              <a:off x="0" y="1186639"/>
              <a:ext cx="914915" cy="914915"/>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5" name="TextBox 5"/>
          <p:cNvSpPr txBox="1"/>
          <p:nvPr/>
        </p:nvSpPr>
        <p:spPr>
          <a:xfrm>
            <a:off x="6901587" y="4143535"/>
            <a:ext cx="8457192" cy="1999929"/>
          </a:xfrm>
          <a:prstGeom prst="rect">
            <a:avLst/>
          </a:prstGeom>
        </p:spPr>
        <p:txBody>
          <a:bodyPr lIns="0" tIns="0" rIns="0" bIns="0" rtlCol="0" anchor="t">
            <a:spAutoFit/>
          </a:bodyPr>
          <a:lstStyle/>
          <a:p>
            <a:pPr marL="0" lvl="0" indent="0" algn="ctr">
              <a:lnSpc>
                <a:spcPts val="7884"/>
              </a:lnSpc>
              <a:spcBef>
                <a:spcPct val="0"/>
              </a:spcBef>
            </a:pPr>
            <a:r>
              <a:rPr lang="en-US" sz="6570" dirty="0">
                <a:solidFill>
                  <a:srgbClr val="FFFFFF"/>
                </a:solidFill>
                <a:latin typeface="Now Bold"/>
              </a:rPr>
              <a:t>PROBLEM STATEMENT</a:t>
            </a:r>
          </a:p>
        </p:txBody>
      </p:sp>
      <p:sp>
        <p:nvSpPr>
          <p:cNvPr id="6" name="TextBox 6"/>
          <p:cNvSpPr txBox="1"/>
          <p:nvPr/>
        </p:nvSpPr>
        <p:spPr>
          <a:xfrm>
            <a:off x="7859060" y="6372065"/>
            <a:ext cx="6542245" cy="1438103"/>
          </a:xfrm>
          <a:prstGeom prst="rect">
            <a:avLst/>
          </a:prstGeom>
        </p:spPr>
        <p:txBody>
          <a:bodyPr lIns="0" tIns="0" rIns="0" bIns="0" rtlCol="0" anchor="t">
            <a:spAutoFit/>
          </a:bodyPr>
          <a:lstStyle/>
          <a:p>
            <a:pPr algn="ctr">
              <a:lnSpc>
                <a:spcPts val="2885"/>
              </a:lnSpc>
            </a:pPr>
            <a:r>
              <a:rPr lang="en-US" sz="2090" spc="204" dirty="0">
                <a:solidFill>
                  <a:srgbClr val="F5FFF5"/>
                </a:solidFill>
                <a:latin typeface="DM Sans"/>
              </a:rPr>
              <a:t>The sales director wants to understand which promotions did well and which did not so that they can make informed decisions for their next promotional period. </a:t>
            </a: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10690361" y="2602485"/>
            <a:ext cx="879643" cy="1273167"/>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AutoShape 4"/>
          <p:cNvSpPr/>
          <p:nvPr/>
        </p:nvSpPr>
        <p:spPr>
          <a:xfrm flipH="1">
            <a:off x="558155" y="5447971"/>
            <a:ext cx="3095945" cy="0"/>
          </a:xfrm>
          <a:prstGeom prst="line">
            <a:avLst/>
          </a:prstGeom>
          <a:ln w="133350" cap="flat">
            <a:solidFill>
              <a:srgbClr val="4BD1FB"/>
            </a:solidFill>
            <a:prstDash val="solid"/>
            <a:headEnd type="none" w="sm" len="sm"/>
            <a:tailEnd type="none" w="sm" len="sm"/>
          </a:ln>
        </p:spPr>
      </p:sp>
      <p:sp>
        <p:nvSpPr>
          <p:cNvPr id="7" name="TextBox 7"/>
          <p:cNvSpPr txBox="1"/>
          <p:nvPr/>
        </p:nvSpPr>
        <p:spPr>
          <a:xfrm>
            <a:off x="590571" y="295781"/>
            <a:ext cx="5801499" cy="968952"/>
          </a:xfrm>
          <a:prstGeom prst="rect">
            <a:avLst/>
          </a:prstGeom>
        </p:spPr>
        <p:txBody>
          <a:bodyPr lIns="0" tIns="0" rIns="0" bIns="0" rtlCol="0" anchor="t">
            <a:spAutoFit/>
          </a:bodyPr>
          <a:lstStyle/>
          <a:p>
            <a:pPr marL="0" lvl="0" indent="0">
              <a:lnSpc>
                <a:spcPts val="7522"/>
              </a:lnSpc>
              <a:spcBef>
                <a:spcPct val="0"/>
              </a:spcBef>
            </a:pPr>
            <a:r>
              <a:rPr lang="en-US" sz="6268" dirty="0">
                <a:solidFill>
                  <a:srgbClr val="FFFFFF"/>
                </a:solidFill>
                <a:latin typeface="Now Bold"/>
              </a:rPr>
              <a:t>DATASET</a:t>
            </a:r>
          </a:p>
        </p:txBody>
      </p:sp>
      <p:grpSp>
        <p:nvGrpSpPr>
          <p:cNvPr id="8" name="Group 8"/>
          <p:cNvGrpSpPr/>
          <p:nvPr/>
        </p:nvGrpSpPr>
        <p:grpSpPr>
          <a:xfrm>
            <a:off x="372388" y="1390494"/>
            <a:ext cx="6563424" cy="3246245"/>
            <a:chOff x="0" y="0"/>
            <a:chExt cx="8751232" cy="4328326"/>
          </a:xfrm>
        </p:grpSpPr>
        <p:sp>
          <p:nvSpPr>
            <p:cNvPr id="9" name="TextBox 9"/>
            <p:cNvSpPr txBox="1"/>
            <p:nvPr/>
          </p:nvSpPr>
          <p:spPr>
            <a:xfrm>
              <a:off x="0" y="-57150"/>
              <a:ext cx="1276872" cy="796563"/>
            </a:xfrm>
            <a:prstGeom prst="rect">
              <a:avLst/>
            </a:prstGeom>
          </p:spPr>
          <p:txBody>
            <a:bodyPr lIns="0" tIns="0" rIns="0" bIns="0" rtlCol="0" anchor="t">
              <a:spAutoFit/>
            </a:bodyPr>
            <a:lstStyle/>
            <a:p>
              <a:pPr marL="0" lvl="0" indent="0" algn="ctr">
                <a:lnSpc>
                  <a:spcPts val="5047"/>
                </a:lnSpc>
                <a:spcBef>
                  <a:spcPct val="0"/>
                </a:spcBef>
              </a:pPr>
              <a:r>
                <a:rPr lang="en-US" sz="3657" dirty="0">
                  <a:solidFill>
                    <a:srgbClr val="4BD1FB"/>
                  </a:solidFill>
                  <a:latin typeface="DM Sans Bold"/>
                </a:rPr>
                <a:t>01</a:t>
              </a:r>
            </a:p>
          </p:txBody>
        </p:sp>
        <p:sp>
          <p:nvSpPr>
            <p:cNvPr id="10" name="TextBox 10"/>
            <p:cNvSpPr txBox="1"/>
            <p:nvPr/>
          </p:nvSpPr>
          <p:spPr>
            <a:xfrm>
              <a:off x="290910" y="802143"/>
              <a:ext cx="8460322" cy="3526183"/>
            </a:xfrm>
            <a:prstGeom prst="rect">
              <a:avLst/>
            </a:prstGeom>
          </p:spPr>
          <p:txBody>
            <a:bodyPr lIns="0" tIns="0" rIns="0" bIns="0" rtlCol="0" anchor="t">
              <a:spAutoFit/>
            </a:bodyPr>
            <a:lstStyle/>
            <a:p>
              <a:pPr>
                <a:lnSpc>
                  <a:spcPts val="2643"/>
                </a:lnSpc>
              </a:pPr>
              <a:r>
                <a:rPr lang="en-US" sz="1915" dirty="0">
                  <a:solidFill>
                    <a:srgbClr val="FFFFFF"/>
                  </a:solidFill>
                  <a:latin typeface="DM Sans"/>
                </a:rPr>
                <a:t>- campaign_id: Unique identifier for each promotional campaign.</a:t>
              </a:r>
            </a:p>
            <a:p>
              <a:pPr>
                <a:lnSpc>
                  <a:spcPts val="2643"/>
                </a:lnSpc>
              </a:pPr>
              <a:r>
                <a:rPr lang="en-US" sz="1915" dirty="0">
                  <a:solidFill>
                    <a:srgbClr val="FFFFFF"/>
                  </a:solidFill>
                  <a:latin typeface="DM Sans"/>
                </a:rPr>
                <a:t>- campaign_name: Descriptive name of the campaign (e.g., Diwali, Sankranti).</a:t>
              </a:r>
            </a:p>
            <a:p>
              <a:pPr>
                <a:lnSpc>
                  <a:spcPts val="2643"/>
                </a:lnSpc>
              </a:pPr>
              <a:r>
                <a:rPr lang="en-US" sz="1915" dirty="0">
                  <a:solidFill>
                    <a:srgbClr val="FFFFFF"/>
                  </a:solidFill>
                  <a:latin typeface="DM Sans"/>
                </a:rPr>
                <a:t>- start_date: The date on which the campaign begins, formatted as DD-MM-YYYY.</a:t>
              </a:r>
            </a:p>
            <a:p>
              <a:pPr marL="0" lvl="0" indent="0" algn="l">
                <a:lnSpc>
                  <a:spcPts val="2643"/>
                </a:lnSpc>
                <a:spcBef>
                  <a:spcPct val="0"/>
                </a:spcBef>
              </a:pPr>
              <a:r>
                <a:rPr lang="en-US" sz="1915" dirty="0">
                  <a:solidFill>
                    <a:srgbClr val="FFFFFF"/>
                  </a:solidFill>
                  <a:latin typeface="DM Sans"/>
                </a:rPr>
                <a:t>- end_date: The date on which the campaign ends, formatted as DD-MM-YYYY.</a:t>
              </a:r>
            </a:p>
          </p:txBody>
        </p:sp>
        <p:sp>
          <p:nvSpPr>
            <p:cNvPr id="11" name="TextBox 11"/>
            <p:cNvSpPr txBox="1"/>
            <p:nvPr/>
          </p:nvSpPr>
          <p:spPr>
            <a:xfrm>
              <a:off x="1276872" y="9026"/>
              <a:ext cx="4329690" cy="664210"/>
            </a:xfrm>
            <a:prstGeom prst="rect">
              <a:avLst/>
            </a:prstGeom>
          </p:spPr>
          <p:txBody>
            <a:bodyPr lIns="0" tIns="0" rIns="0" bIns="0" rtlCol="0" anchor="t">
              <a:spAutoFit/>
            </a:bodyPr>
            <a:lstStyle/>
            <a:p>
              <a:pPr algn="ctr">
                <a:lnSpc>
                  <a:spcPts val="4140"/>
                </a:lnSpc>
                <a:spcBef>
                  <a:spcPct val="0"/>
                </a:spcBef>
              </a:pPr>
              <a:r>
                <a:rPr lang="en-US" sz="3000" dirty="0">
                  <a:solidFill>
                    <a:srgbClr val="FFFFFF"/>
                  </a:solidFill>
                  <a:latin typeface="DM Sans Bold"/>
                </a:rPr>
                <a:t>DIM_CAMPAIGNS</a:t>
              </a:r>
            </a:p>
          </p:txBody>
        </p:sp>
      </p:grpSp>
      <p:grpSp>
        <p:nvGrpSpPr>
          <p:cNvPr id="12" name="Group 12"/>
          <p:cNvGrpSpPr/>
          <p:nvPr/>
        </p:nvGrpSpPr>
        <p:grpSpPr>
          <a:xfrm>
            <a:off x="372388" y="5955140"/>
            <a:ext cx="6563424" cy="3087279"/>
            <a:chOff x="0" y="-57150"/>
            <a:chExt cx="8751232" cy="4116371"/>
          </a:xfrm>
        </p:grpSpPr>
        <p:sp>
          <p:nvSpPr>
            <p:cNvPr id="13" name="TextBox 13"/>
            <p:cNvSpPr txBox="1"/>
            <p:nvPr/>
          </p:nvSpPr>
          <p:spPr>
            <a:xfrm>
              <a:off x="0" y="-57150"/>
              <a:ext cx="1276872" cy="796563"/>
            </a:xfrm>
            <a:prstGeom prst="rect">
              <a:avLst/>
            </a:prstGeom>
          </p:spPr>
          <p:txBody>
            <a:bodyPr lIns="0" tIns="0" rIns="0" bIns="0" rtlCol="0" anchor="t">
              <a:spAutoFit/>
            </a:bodyPr>
            <a:lstStyle/>
            <a:p>
              <a:pPr marL="0" lvl="0" indent="0" algn="ctr">
                <a:lnSpc>
                  <a:spcPts val="5047"/>
                </a:lnSpc>
                <a:spcBef>
                  <a:spcPct val="0"/>
                </a:spcBef>
              </a:pPr>
              <a:r>
                <a:rPr lang="en-US" sz="3657" dirty="0">
                  <a:solidFill>
                    <a:srgbClr val="4BD1FB"/>
                  </a:solidFill>
                  <a:latin typeface="DM Sans Bold"/>
                </a:rPr>
                <a:t>02</a:t>
              </a:r>
            </a:p>
          </p:txBody>
        </p:sp>
        <p:sp>
          <p:nvSpPr>
            <p:cNvPr id="14" name="TextBox 14"/>
            <p:cNvSpPr txBox="1"/>
            <p:nvPr/>
          </p:nvSpPr>
          <p:spPr>
            <a:xfrm>
              <a:off x="290910" y="977538"/>
              <a:ext cx="8460322" cy="3081683"/>
            </a:xfrm>
            <a:prstGeom prst="rect">
              <a:avLst/>
            </a:prstGeom>
          </p:spPr>
          <p:txBody>
            <a:bodyPr lIns="0" tIns="0" rIns="0" bIns="0" rtlCol="0" anchor="t">
              <a:spAutoFit/>
            </a:bodyPr>
            <a:lstStyle/>
            <a:p>
              <a:pPr>
                <a:lnSpc>
                  <a:spcPts val="2643"/>
                </a:lnSpc>
              </a:pPr>
              <a:r>
                <a:rPr lang="en-US" sz="1915" dirty="0">
                  <a:solidFill>
                    <a:srgbClr val="FFFFFF"/>
                  </a:solidFill>
                  <a:latin typeface="DM Sans"/>
                </a:rPr>
                <a:t>- product_code: Unique code assigned to each product for identification.</a:t>
              </a:r>
            </a:p>
            <a:p>
              <a:pPr>
                <a:lnSpc>
                  <a:spcPts val="2643"/>
                </a:lnSpc>
              </a:pPr>
              <a:r>
                <a:rPr lang="en-US" sz="1915" dirty="0">
                  <a:solidFill>
                    <a:srgbClr val="FFFFFF"/>
                  </a:solidFill>
                  <a:latin typeface="DM Sans"/>
                </a:rPr>
                <a:t>- product_name: The full name of the product, including brand and specifics (e.g., quantity, size).</a:t>
              </a:r>
            </a:p>
            <a:p>
              <a:pPr marL="0" lvl="0" indent="0" algn="l">
                <a:lnSpc>
                  <a:spcPts val="2643"/>
                </a:lnSpc>
                <a:spcBef>
                  <a:spcPct val="0"/>
                </a:spcBef>
              </a:pPr>
              <a:r>
                <a:rPr lang="en-US" sz="1915" dirty="0">
                  <a:solidFill>
                    <a:srgbClr val="FFFFFF"/>
                  </a:solidFill>
                  <a:latin typeface="DM Sans"/>
                </a:rPr>
                <a:t>- category: The classification of the product into broader categories such as Grocery &amp; Staples, Home Care, Personal Care, Home Appliances, etc.</a:t>
              </a:r>
            </a:p>
          </p:txBody>
        </p:sp>
        <p:sp>
          <p:nvSpPr>
            <p:cNvPr id="15" name="TextBox 15"/>
            <p:cNvSpPr txBox="1"/>
            <p:nvPr/>
          </p:nvSpPr>
          <p:spPr>
            <a:xfrm>
              <a:off x="1276872" y="51199"/>
              <a:ext cx="4001655" cy="672321"/>
            </a:xfrm>
            <a:prstGeom prst="rect">
              <a:avLst/>
            </a:prstGeom>
          </p:spPr>
          <p:txBody>
            <a:bodyPr lIns="0" tIns="0" rIns="0" bIns="0" rtlCol="0" anchor="t">
              <a:spAutoFit/>
            </a:bodyPr>
            <a:lstStyle/>
            <a:p>
              <a:pPr algn="ctr">
                <a:lnSpc>
                  <a:spcPts val="4140"/>
                </a:lnSpc>
                <a:spcBef>
                  <a:spcPct val="0"/>
                </a:spcBef>
              </a:pPr>
              <a:r>
                <a:rPr lang="en-US" sz="3000" dirty="0" smtClean="0">
                  <a:solidFill>
                    <a:srgbClr val="FFFFFF"/>
                  </a:solidFill>
                  <a:latin typeface="DM Sans Bold"/>
                </a:rPr>
                <a:t>DIM_PRODUCT</a:t>
              </a:r>
              <a:endParaRPr lang="en-US" sz="3000" dirty="0">
                <a:solidFill>
                  <a:srgbClr val="FFFFFF"/>
                </a:solidFill>
                <a:latin typeface="DM Sans Bold"/>
              </a:endParaRPr>
            </a:p>
          </p:txBody>
        </p:sp>
      </p:grpSp>
      <p:pic>
        <p:nvPicPr>
          <p:cNvPr id="16" name="Picture 15"/>
          <p:cNvPicPr>
            <a:picLocks noChangeAspect="1"/>
          </p:cNvPicPr>
          <p:nvPr/>
        </p:nvPicPr>
        <p:blipFill>
          <a:blip r:embed="rId6"/>
          <a:stretch>
            <a:fillRect/>
          </a:stretch>
        </p:blipFill>
        <p:spPr>
          <a:xfrm>
            <a:off x="9144000" y="1344788"/>
            <a:ext cx="4475140" cy="3383268"/>
          </a:xfrm>
          <a:prstGeom prst="rect">
            <a:avLst/>
          </a:prstGeom>
        </p:spPr>
      </p:pic>
      <p:pic>
        <p:nvPicPr>
          <p:cNvPr id="17" name="Picture 16"/>
          <p:cNvPicPr>
            <a:picLocks noChangeAspect="1"/>
          </p:cNvPicPr>
          <p:nvPr/>
        </p:nvPicPr>
        <p:blipFill>
          <a:blip r:embed="rId7"/>
          <a:stretch>
            <a:fillRect/>
          </a:stretch>
        </p:blipFill>
        <p:spPr>
          <a:xfrm>
            <a:off x="9162197" y="5955140"/>
            <a:ext cx="4456943" cy="3420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AutoShape 7"/>
          <p:cNvSpPr/>
          <p:nvPr/>
        </p:nvSpPr>
        <p:spPr>
          <a:xfrm flipH="1">
            <a:off x="558155" y="4005481"/>
            <a:ext cx="3095945" cy="0"/>
          </a:xfrm>
          <a:prstGeom prst="line">
            <a:avLst/>
          </a:prstGeom>
          <a:ln w="133350" cap="flat">
            <a:solidFill>
              <a:srgbClr val="4BD1FB"/>
            </a:solidFill>
            <a:prstDash val="solid"/>
            <a:headEnd type="none" w="sm" len="sm"/>
            <a:tailEnd type="none" w="sm" len="sm"/>
          </a:ln>
        </p:spPr>
      </p:sp>
      <p:sp>
        <p:nvSpPr>
          <p:cNvPr id="10" name="TextBox 10"/>
          <p:cNvSpPr txBox="1"/>
          <p:nvPr/>
        </p:nvSpPr>
        <p:spPr>
          <a:xfrm>
            <a:off x="590571" y="295781"/>
            <a:ext cx="5801499" cy="968952"/>
          </a:xfrm>
          <a:prstGeom prst="rect">
            <a:avLst/>
          </a:prstGeom>
        </p:spPr>
        <p:txBody>
          <a:bodyPr lIns="0" tIns="0" rIns="0" bIns="0" rtlCol="0" anchor="t">
            <a:spAutoFit/>
          </a:bodyPr>
          <a:lstStyle/>
          <a:p>
            <a:pPr marL="0" lvl="0" indent="0">
              <a:lnSpc>
                <a:spcPts val="7522"/>
              </a:lnSpc>
              <a:spcBef>
                <a:spcPct val="0"/>
              </a:spcBef>
            </a:pPr>
            <a:r>
              <a:rPr lang="en-US" sz="6268" dirty="0">
                <a:solidFill>
                  <a:srgbClr val="FFFFFF"/>
                </a:solidFill>
                <a:latin typeface="Now Bold"/>
              </a:rPr>
              <a:t>DATASET</a:t>
            </a:r>
          </a:p>
        </p:txBody>
      </p:sp>
      <p:grpSp>
        <p:nvGrpSpPr>
          <p:cNvPr id="11" name="Group 11"/>
          <p:cNvGrpSpPr/>
          <p:nvPr/>
        </p:nvGrpSpPr>
        <p:grpSpPr>
          <a:xfrm>
            <a:off x="372388" y="1437519"/>
            <a:ext cx="6563424" cy="1863112"/>
            <a:chOff x="0" y="0"/>
            <a:chExt cx="8751232" cy="2484150"/>
          </a:xfrm>
        </p:grpSpPr>
        <p:sp>
          <p:nvSpPr>
            <p:cNvPr id="12" name="TextBox 12"/>
            <p:cNvSpPr txBox="1"/>
            <p:nvPr/>
          </p:nvSpPr>
          <p:spPr>
            <a:xfrm>
              <a:off x="0" y="-57150"/>
              <a:ext cx="1276872" cy="796563"/>
            </a:xfrm>
            <a:prstGeom prst="rect">
              <a:avLst/>
            </a:prstGeom>
          </p:spPr>
          <p:txBody>
            <a:bodyPr lIns="0" tIns="0" rIns="0" bIns="0" rtlCol="0" anchor="t">
              <a:spAutoFit/>
            </a:bodyPr>
            <a:lstStyle/>
            <a:p>
              <a:pPr marL="0" lvl="0" indent="0" algn="ctr">
                <a:lnSpc>
                  <a:spcPts val="5047"/>
                </a:lnSpc>
                <a:spcBef>
                  <a:spcPct val="0"/>
                </a:spcBef>
              </a:pPr>
              <a:r>
                <a:rPr lang="en-US" sz="3657" dirty="0">
                  <a:solidFill>
                    <a:srgbClr val="4BD1FB"/>
                  </a:solidFill>
                  <a:latin typeface="DM Sans Bold"/>
                </a:rPr>
                <a:t>03</a:t>
              </a:r>
            </a:p>
          </p:txBody>
        </p:sp>
        <p:sp>
          <p:nvSpPr>
            <p:cNvPr id="13" name="TextBox 13"/>
            <p:cNvSpPr txBox="1"/>
            <p:nvPr/>
          </p:nvSpPr>
          <p:spPr>
            <a:xfrm>
              <a:off x="290910" y="735967"/>
              <a:ext cx="8460322" cy="1748183"/>
            </a:xfrm>
            <a:prstGeom prst="rect">
              <a:avLst/>
            </a:prstGeom>
          </p:spPr>
          <p:txBody>
            <a:bodyPr lIns="0" tIns="0" rIns="0" bIns="0" rtlCol="0" anchor="t">
              <a:spAutoFit/>
            </a:bodyPr>
            <a:lstStyle/>
            <a:p>
              <a:pPr>
                <a:lnSpc>
                  <a:spcPts val="2643"/>
                </a:lnSpc>
              </a:pPr>
              <a:r>
                <a:rPr lang="en-US" sz="1915" dirty="0">
                  <a:solidFill>
                    <a:srgbClr val="FFFFFF"/>
                  </a:solidFill>
                  <a:latin typeface="DM Sans"/>
                </a:rPr>
                <a:t>- store_id: Unique code identifying each store location.</a:t>
              </a:r>
            </a:p>
            <a:p>
              <a:pPr>
                <a:lnSpc>
                  <a:spcPts val="2643"/>
                </a:lnSpc>
              </a:pPr>
              <a:r>
                <a:rPr lang="en-US" sz="1915" dirty="0">
                  <a:solidFill>
                    <a:srgbClr val="FFFFFF"/>
                  </a:solidFill>
                  <a:latin typeface="DM Sans"/>
                </a:rPr>
                <a:t>- city: The city where the store is located, indicating the geographical market.</a:t>
              </a:r>
            </a:p>
            <a:p>
              <a:pPr marL="0" lvl="0" indent="0" algn="l">
                <a:lnSpc>
                  <a:spcPts val="2643"/>
                </a:lnSpc>
                <a:spcBef>
                  <a:spcPct val="0"/>
                </a:spcBef>
              </a:pPr>
              <a:endParaRPr lang="en-US" sz="1915" dirty="0">
                <a:solidFill>
                  <a:srgbClr val="FFFFFF"/>
                </a:solidFill>
                <a:latin typeface="DM Sans"/>
              </a:endParaRPr>
            </a:p>
          </p:txBody>
        </p:sp>
        <p:sp>
          <p:nvSpPr>
            <p:cNvPr id="14" name="TextBox 14"/>
            <p:cNvSpPr txBox="1"/>
            <p:nvPr/>
          </p:nvSpPr>
          <p:spPr>
            <a:xfrm>
              <a:off x="638436" y="9026"/>
              <a:ext cx="4329690" cy="664210"/>
            </a:xfrm>
            <a:prstGeom prst="rect">
              <a:avLst/>
            </a:prstGeom>
          </p:spPr>
          <p:txBody>
            <a:bodyPr lIns="0" tIns="0" rIns="0" bIns="0" rtlCol="0" anchor="t">
              <a:spAutoFit/>
            </a:bodyPr>
            <a:lstStyle/>
            <a:p>
              <a:pPr algn="ctr">
                <a:lnSpc>
                  <a:spcPts val="4140"/>
                </a:lnSpc>
                <a:spcBef>
                  <a:spcPct val="0"/>
                </a:spcBef>
              </a:pPr>
              <a:r>
                <a:rPr lang="en-US" sz="3000" dirty="0">
                  <a:solidFill>
                    <a:srgbClr val="FFFFFF"/>
                  </a:solidFill>
                  <a:latin typeface="DM Sans Bold"/>
                </a:rPr>
                <a:t>DIM_STORES</a:t>
              </a:r>
            </a:p>
          </p:txBody>
        </p:sp>
      </p:grpSp>
      <p:grpSp>
        <p:nvGrpSpPr>
          <p:cNvPr id="15" name="Group 15"/>
          <p:cNvGrpSpPr/>
          <p:nvPr/>
        </p:nvGrpSpPr>
        <p:grpSpPr>
          <a:xfrm>
            <a:off x="372388" y="4662129"/>
            <a:ext cx="10868994" cy="5016091"/>
            <a:chOff x="0" y="0"/>
            <a:chExt cx="14491992" cy="6688121"/>
          </a:xfrm>
        </p:grpSpPr>
        <p:sp>
          <p:nvSpPr>
            <p:cNvPr id="16" name="TextBox 16"/>
            <p:cNvSpPr txBox="1"/>
            <p:nvPr/>
          </p:nvSpPr>
          <p:spPr>
            <a:xfrm>
              <a:off x="0" y="-57150"/>
              <a:ext cx="1276872" cy="796563"/>
            </a:xfrm>
            <a:prstGeom prst="rect">
              <a:avLst/>
            </a:prstGeom>
          </p:spPr>
          <p:txBody>
            <a:bodyPr lIns="0" tIns="0" rIns="0" bIns="0" rtlCol="0" anchor="t">
              <a:spAutoFit/>
            </a:bodyPr>
            <a:lstStyle/>
            <a:p>
              <a:pPr marL="0" lvl="0" indent="0" algn="ctr">
                <a:lnSpc>
                  <a:spcPts val="5047"/>
                </a:lnSpc>
                <a:spcBef>
                  <a:spcPct val="0"/>
                </a:spcBef>
              </a:pPr>
              <a:r>
                <a:rPr lang="en-US" sz="3657" dirty="0">
                  <a:solidFill>
                    <a:srgbClr val="4BD1FB"/>
                  </a:solidFill>
                  <a:latin typeface="DM Sans Bold"/>
                </a:rPr>
                <a:t>04</a:t>
              </a:r>
            </a:p>
          </p:txBody>
        </p:sp>
        <p:sp>
          <p:nvSpPr>
            <p:cNvPr id="17" name="TextBox 17"/>
            <p:cNvSpPr txBox="1"/>
            <p:nvPr/>
          </p:nvSpPr>
          <p:spPr>
            <a:xfrm>
              <a:off x="247689" y="939438"/>
              <a:ext cx="14244302" cy="5748683"/>
            </a:xfrm>
            <a:prstGeom prst="rect">
              <a:avLst/>
            </a:prstGeom>
          </p:spPr>
          <p:txBody>
            <a:bodyPr lIns="0" tIns="0" rIns="0" bIns="0" rtlCol="0" anchor="t">
              <a:spAutoFit/>
            </a:bodyPr>
            <a:lstStyle/>
            <a:p>
              <a:pPr>
                <a:lnSpc>
                  <a:spcPts val="2643"/>
                </a:lnSpc>
              </a:pPr>
              <a:r>
                <a:rPr lang="en-US" sz="1915" dirty="0">
                  <a:solidFill>
                    <a:srgbClr val="FFFFFF"/>
                  </a:solidFill>
                  <a:latin typeface="DM Sans"/>
                </a:rPr>
                <a:t>-event_id: Unique identifier for each sales event.</a:t>
              </a:r>
            </a:p>
            <a:p>
              <a:pPr>
                <a:lnSpc>
                  <a:spcPts val="2643"/>
                </a:lnSpc>
              </a:pPr>
              <a:r>
                <a:rPr lang="en-US" sz="1915" dirty="0">
                  <a:solidFill>
                    <a:srgbClr val="FFFFFF"/>
                  </a:solidFill>
                  <a:latin typeface="DM Sans"/>
                </a:rPr>
                <a:t>-store_id: Refers to the store where the event took place, linked to the dim_stores table.</a:t>
              </a:r>
            </a:p>
            <a:p>
              <a:pPr>
                <a:lnSpc>
                  <a:spcPts val="2643"/>
                </a:lnSpc>
              </a:pPr>
              <a:r>
                <a:rPr lang="en-US" sz="1915" dirty="0">
                  <a:solidFill>
                    <a:srgbClr val="FFFFFF"/>
                  </a:solidFill>
                  <a:latin typeface="DM Sans"/>
                </a:rPr>
                <a:t>-campaign_id: Indicates the campaign under which the event was recorded, linked to the dim_campaigns table.</a:t>
              </a:r>
            </a:p>
            <a:p>
              <a:pPr>
                <a:lnSpc>
                  <a:spcPts val="2643"/>
                </a:lnSpc>
              </a:pPr>
              <a:r>
                <a:rPr lang="en-US" sz="1915" dirty="0">
                  <a:solidFill>
                    <a:srgbClr val="FFFFFF"/>
                  </a:solidFill>
                  <a:latin typeface="DM Sans"/>
                </a:rPr>
                <a:t>-product_code: The code of the product involved in the sales event, linked to the dim_products table.</a:t>
              </a:r>
            </a:p>
            <a:p>
              <a:pPr>
                <a:lnSpc>
                  <a:spcPts val="2643"/>
                </a:lnSpc>
              </a:pPr>
              <a:r>
                <a:rPr lang="en-US" sz="1915" dirty="0">
                  <a:solidFill>
                    <a:srgbClr val="FFFFFF"/>
                  </a:solidFill>
                  <a:latin typeface="DM Sans"/>
                </a:rPr>
                <a:t>-base_price: The standard price of the product before any promotional discount.</a:t>
              </a:r>
            </a:p>
            <a:p>
              <a:pPr>
                <a:lnSpc>
                  <a:spcPts val="2643"/>
                </a:lnSpc>
              </a:pPr>
              <a:r>
                <a:rPr lang="en-US" sz="1915" dirty="0">
                  <a:solidFill>
                    <a:srgbClr val="FFFFFF"/>
                  </a:solidFill>
                  <a:latin typeface="DM Sans"/>
                </a:rPr>
                <a:t>-promo_type: The type of promotion applied (e.g., percentage discount, BOGOF, cashback.</a:t>
              </a:r>
            </a:p>
            <a:p>
              <a:pPr>
                <a:lnSpc>
                  <a:spcPts val="2643"/>
                </a:lnSpc>
              </a:pPr>
              <a:r>
                <a:rPr lang="en-US" sz="1915" dirty="0">
                  <a:solidFill>
                    <a:srgbClr val="FFFFFF"/>
                  </a:solidFill>
                  <a:latin typeface="DM Sans"/>
                </a:rPr>
                <a:t>-quantity_sold(before_promo): The number of units sold in the week immediately preceding the start of the campaign, serving as a baseline for comparison with promotional sales.</a:t>
              </a:r>
            </a:p>
            <a:p>
              <a:pPr>
                <a:lnSpc>
                  <a:spcPts val="2643"/>
                </a:lnSpc>
              </a:pPr>
              <a:r>
                <a:rPr lang="en-US" sz="1915" dirty="0">
                  <a:solidFill>
                    <a:srgbClr val="FFFFFF"/>
                  </a:solidFill>
                  <a:latin typeface="DM Sans"/>
                </a:rPr>
                <a:t>-quantity_sold(after_promo): The quantity of the product sold after the promotion was applied.</a:t>
              </a:r>
            </a:p>
            <a:p>
              <a:pPr marL="0" lvl="0" indent="0" algn="l">
                <a:lnSpc>
                  <a:spcPts val="2643"/>
                </a:lnSpc>
                <a:spcBef>
                  <a:spcPct val="0"/>
                </a:spcBef>
              </a:pPr>
              <a:endParaRPr lang="en-US" sz="1915" dirty="0">
                <a:solidFill>
                  <a:srgbClr val="FFFFFF"/>
                </a:solidFill>
                <a:latin typeface="DM Sans"/>
              </a:endParaRPr>
            </a:p>
          </p:txBody>
        </p:sp>
        <p:sp>
          <p:nvSpPr>
            <p:cNvPr id="18" name="TextBox 18"/>
            <p:cNvSpPr txBox="1"/>
            <p:nvPr/>
          </p:nvSpPr>
          <p:spPr>
            <a:xfrm>
              <a:off x="1276872" y="2249"/>
              <a:ext cx="4001655" cy="664210"/>
            </a:xfrm>
            <a:prstGeom prst="rect">
              <a:avLst/>
            </a:prstGeom>
          </p:spPr>
          <p:txBody>
            <a:bodyPr lIns="0" tIns="0" rIns="0" bIns="0" rtlCol="0" anchor="t">
              <a:spAutoFit/>
            </a:bodyPr>
            <a:lstStyle/>
            <a:p>
              <a:pPr algn="ctr">
                <a:lnSpc>
                  <a:spcPts val="4140"/>
                </a:lnSpc>
                <a:spcBef>
                  <a:spcPct val="0"/>
                </a:spcBef>
              </a:pPr>
              <a:r>
                <a:rPr lang="en-US" sz="3000" dirty="0">
                  <a:solidFill>
                    <a:srgbClr val="FFFFFF"/>
                  </a:solidFill>
                  <a:latin typeface="DM Sans Bold"/>
                </a:rPr>
                <a:t>FACT_EVENTS</a:t>
              </a:r>
            </a:p>
          </p:txBody>
        </p:sp>
      </p:grpSp>
      <p:pic>
        <p:nvPicPr>
          <p:cNvPr id="19" name="Picture 18"/>
          <p:cNvPicPr>
            <a:picLocks noChangeAspect="1"/>
          </p:cNvPicPr>
          <p:nvPr/>
        </p:nvPicPr>
        <p:blipFill>
          <a:blip r:embed="rId12"/>
          <a:stretch>
            <a:fillRect/>
          </a:stretch>
        </p:blipFill>
        <p:spPr>
          <a:xfrm>
            <a:off x="8701900" y="969513"/>
            <a:ext cx="4660176" cy="2555060"/>
          </a:xfrm>
          <a:prstGeom prst="rect">
            <a:avLst/>
          </a:prstGeom>
        </p:spPr>
      </p:pic>
      <p:pic>
        <p:nvPicPr>
          <p:cNvPr id="20" name="Picture 19"/>
          <p:cNvPicPr>
            <a:picLocks noChangeAspect="1"/>
          </p:cNvPicPr>
          <p:nvPr/>
        </p:nvPicPr>
        <p:blipFill>
          <a:blip r:embed="rId13"/>
          <a:stretch>
            <a:fillRect/>
          </a:stretch>
        </p:blipFill>
        <p:spPr>
          <a:xfrm>
            <a:off x="12434923" y="4862049"/>
            <a:ext cx="3725906" cy="4790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dirty="0"/>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3697755" y="3123653"/>
            <a:ext cx="10433732" cy="6585958"/>
          </a:xfrm>
          <a:custGeom>
            <a:avLst/>
            <a:gdLst/>
            <a:ahLst/>
            <a:cxnLst/>
            <a:rect l="l" t="t" r="r" b="b"/>
            <a:pathLst>
              <a:path w="10433732" h="6585958">
                <a:moveTo>
                  <a:pt x="0" y="0"/>
                </a:moveTo>
                <a:lnTo>
                  <a:pt x="10433731" y="0"/>
                </a:lnTo>
                <a:lnTo>
                  <a:pt x="10433731" y="6585957"/>
                </a:lnTo>
                <a:lnTo>
                  <a:pt x="0" y="6585957"/>
                </a:lnTo>
                <a:lnTo>
                  <a:pt x="0" y="0"/>
                </a:lnTo>
                <a:close/>
              </a:path>
            </a:pathLst>
          </a:custGeom>
          <a:blipFill>
            <a:blip r:embed="rId6"/>
            <a:stretch>
              <a:fillRect/>
            </a:stretch>
          </a:blipFill>
        </p:spPr>
      </p:sp>
      <p:sp>
        <p:nvSpPr>
          <p:cNvPr id="10" name="TextBox 10"/>
          <p:cNvSpPr txBox="1"/>
          <p:nvPr/>
        </p:nvSpPr>
        <p:spPr>
          <a:xfrm>
            <a:off x="3919280" y="1626663"/>
            <a:ext cx="10450651" cy="740352"/>
          </a:xfrm>
          <a:prstGeom prst="rect">
            <a:avLst/>
          </a:prstGeom>
        </p:spPr>
        <p:txBody>
          <a:bodyPr lIns="0" tIns="0" rIns="0" bIns="0" rtlCol="0" anchor="t">
            <a:spAutoFit/>
          </a:bodyPr>
          <a:lstStyle/>
          <a:p>
            <a:pPr marL="0" lvl="0" indent="0" algn="ctr">
              <a:lnSpc>
                <a:spcPts val="5719"/>
              </a:lnSpc>
              <a:spcBef>
                <a:spcPct val="0"/>
              </a:spcBef>
            </a:pPr>
            <a:r>
              <a:rPr lang="en-US" sz="4766" dirty="0">
                <a:solidFill>
                  <a:srgbClr val="FFFFFF"/>
                </a:solidFill>
                <a:latin typeface="Now Bold"/>
              </a:rPr>
              <a:t>MODEL 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581099" y="-297218"/>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81099" y="7932382"/>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1330042" y="1352394"/>
            <a:ext cx="14793142" cy="2217141"/>
          </a:xfrm>
          <a:prstGeom prst="rect">
            <a:avLst/>
          </a:prstGeom>
        </p:spPr>
        <p:txBody>
          <a:bodyPr lIns="0" tIns="0" rIns="0" bIns="0" rtlCol="0" anchor="t">
            <a:spAutoFit/>
          </a:bodyPr>
          <a:lstStyle/>
          <a:p>
            <a:pPr>
              <a:lnSpc>
                <a:spcPts val="3581"/>
              </a:lnSpc>
            </a:pPr>
            <a:r>
              <a:rPr lang="en-US" sz="2595" dirty="0">
                <a:solidFill>
                  <a:srgbClr val="FFFFFF"/>
                </a:solidFill>
                <a:latin typeface="DM Sans"/>
              </a:rPr>
              <a:t>Provide a list of products with a base price greater than 500 and that are featured in promo type of 'BOGOF' (Buy One Get One Free). This information will help us identify high-value products that are currently being heavily discounted, which can be useful for evaluating our pricing and promotion strategies.</a:t>
            </a:r>
          </a:p>
          <a:p>
            <a:pPr marL="0" lvl="0" indent="0" algn="l">
              <a:lnSpc>
                <a:spcPts val="3581"/>
              </a:lnSpc>
              <a:spcBef>
                <a:spcPct val="0"/>
              </a:spcBef>
            </a:pPr>
            <a:endParaRPr lang="en-US" sz="2595" dirty="0">
              <a:solidFill>
                <a:srgbClr val="FFFFFF"/>
              </a:solidFill>
              <a:latin typeface="DM Sans"/>
            </a:endParaRPr>
          </a:p>
        </p:txBody>
      </p:sp>
      <p:sp>
        <p:nvSpPr>
          <p:cNvPr id="6" name="TextBox 6"/>
          <p:cNvSpPr txBox="1"/>
          <p:nvPr/>
        </p:nvSpPr>
        <p:spPr>
          <a:xfrm>
            <a:off x="538686" y="290129"/>
            <a:ext cx="11288402" cy="953077"/>
          </a:xfrm>
          <a:prstGeom prst="rect">
            <a:avLst/>
          </a:prstGeom>
        </p:spPr>
        <p:txBody>
          <a:bodyPr lIns="0" tIns="0" rIns="0" bIns="0" rtlCol="0" anchor="t">
            <a:spAutoFit/>
          </a:bodyPr>
          <a:lstStyle/>
          <a:p>
            <a:pPr marL="0" lvl="0" indent="0">
              <a:lnSpc>
                <a:spcPts val="7700"/>
              </a:lnSpc>
            </a:pPr>
            <a:r>
              <a:rPr lang="en-US" sz="5500" spc="335" dirty="0">
                <a:solidFill>
                  <a:srgbClr val="FFFFFF"/>
                </a:solidFill>
                <a:latin typeface="Now Bold"/>
              </a:rPr>
              <a:t>BUSINESS REQUESTS</a:t>
            </a:r>
          </a:p>
        </p:txBody>
      </p:sp>
      <p:sp>
        <p:nvSpPr>
          <p:cNvPr id="7" name="TextBox 7"/>
          <p:cNvSpPr txBox="1"/>
          <p:nvPr/>
        </p:nvSpPr>
        <p:spPr>
          <a:xfrm>
            <a:off x="1330042" y="3467100"/>
            <a:ext cx="14793142" cy="3539430"/>
          </a:xfrm>
          <a:prstGeom prst="rect">
            <a:avLst/>
          </a:prstGeom>
        </p:spPr>
        <p:txBody>
          <a:bodyPr lIns="0" tIns="0" rIns="0" bIns="0" rtlCol="0" anchor="t">
            <a:spAutoFit/>
          </a:bodyPr>
          <a:lstStyle/>
          <a:p>
            <a:pPr>
              <a:lnSpc>
                <a:spcPts val="4637"/>
              </a:lnSpc>
            </a:pPr>
            <a:r>
              <a:rPr lang="en-US" sz="2800" spc="193" dirty="0">
                <a:solidFill>
                  <a:srgbClr val="56AEFF"/>
                </a:solidFill>
                <a:latin typeface="DM Sans"/>
              </a:rPr>
              <a:t>SELECT product_code, product_name       </a:t>
            </a:r>
            <a:endParaRPr lang="en-US" sz="2800" spc="193" dirty="0" smtClean="0">
              <a:solidFill>
                <a:srgbClr val="56AEFF"/>
              </a:solidFill>
              <a:latin typeface="DM Sans"/>
            </a:endParaRPr>
          </a:p>
          <a:p>
            <a:pPr>
              <a:lnSpc>
                <a:spcPts val="4637"/>
              </a:lnSpc>
            </a:pPr>
            <a:r>
              <a:rPr lang="en-US" sz="2800" spc="193" dirty="0" smtClean="0">
                <a:solidFill>
                  <a:srgbClr val="56AEFF"/>
                </a:solidFill>
                <a:latin typeface="DM Sans"/>
              </a:rPr>
              <a:t>FROM </a:t>
            </a:r>
            <a:r>
              <a:rPr lang="en-US" sz="2800" spc="193" dirty="0">
                <a:solidFill>
                  <a:srgbClr val="56AEFF"/>
                </a:solidFill>
                <a:latin typeface="DM Sans"/>
              </a:rPr>
              <a:t>dim_products                         </a:t>
            </a:r>
            <a:endParaRPr lang="en-US" sz="2800" spc="193" dirty="0" smtClean="0">
              <a:solidFill>
                <a:srgbClr val="56AEFF"/>
              </a:solidFill>
              <a:latin typeface="DM Sans"/>
            </a:endParaRPr>
          </a:p>
          <a:p>
            <a:pPr>
              <a:lnSpc>
                <a:spcPts val="4637"/>
              </a:lnSpc>
            </a:pPr>
            <a:r>
              <a:rPr lang="en-US" sz="2800" spc="193" dirty="0" smtClean="0">
                <a:solidFill>
                  <a:srgbClr val="56AEFF"/>
                </a:solidFill>
                <a:latin typeface="DM Sans"/>
              </a:rPr>
              <a:t>WHERE </a:t>
            </a:r>
            <a:r>
              <a:rPr lang="en-US" sz="2800" spc="193" dirty="0">
                <a:solidFill>
                  <a:srgbClr val="56AEFF"/>
                </a:solidFill>
                <a:latin typeface="DM Sans"/>
              </a:rPr>
              <a:t>product_code IN (    </a:t>
            </a:r>
            <a:endParaRPr lang="en-US" sz="2800" spc="193" dirty="0" smtClean="0">
              <a:solidFill>
                <a:srgbClr val="56AEFF"/>
              </a:solidFill>
              <a:latin typeface="DM Sans"/>
            </a:endParaRPr>
          </a:p>
          <a:p>
            <a:pPr>
              <a:lnSpc>
                <a:spcPts val="4637"/>
              </a:lnSpc>
            </a:pPr>
            <a:r>
              <a:rPr lang="en-US" sz="2800" spc="193" dirty="0" smtClean="0">
                <a:solidFill>
                  <a:srgbClr val="56AEFF"/>
                </a:solidFill>
                <a:latin typeface="DM Sans"/>
              </a:rPr>
              <a:t>SELECT </a:t>
            </a:r>
            <a:r>
              <a:rPr lang="en-US" sz="2800" spc="193" dirty="0">
                <a:solidFill>
                  <a:srgbClr val="56AEFF"/>
                </a:solidFill>
                <a:latin typeface="DM Sans"/>
              </a:rPr>
              <a:t>product_code    </a:t>
            </a:r>
            <a:endParaRPr lang="en-US" sz="2800" spc="193" dirty="0" smtClean="0">
              <a:solidFill>
                <a:srgbClr val="56AEFF"/>
              </a:solidFill>
              <a:latin typeface="DM Sans"/>
            </a:endParaRPr>
          </a:p>
          <a:p>
            <a:pPr>
              <a:lnSpc>
                <a:spcPts val="4637"/>
              </a:lnSpc>
            </a:pPr>
            <a:r>
              <a:rPr lang="en-US" sz="2800" spc="193" dirty="0" smtClean="0">
                <a:solidFill>
                  <a:srgbClr val="56AEFF"/>
                </a:solidFill>
                <a:latin typeface="DM Sans"/>
              </a:rPr>
              <a:t>FROM </a:t>
            </a:r>
            <a:r>
              <a:rPr lang="en-US" sz="2800" spc="193" dirty="0">
                <a:solidFill>
                  <a:srgbClr val="56AEFF"/>
                </a:solidFill>
                <a:latin typeface="DM Sans"/>
              </a:rPr>
              <a:t>fact_events    </a:t>
            </a:r>
            <a:endParaRPr lang="en-US" sz="2800" spc="193" dirty="0" smtClean="0">
              <a:solidFill>
                <a:srgbClr val="56AEFF"/>
              </a:solidFill>
              <a:latin typeface="DM Sans"/>
            </a:endParaRPr>
          </a:p>
          <a:p>
            <a:pPr>
              <a:lnSpc>
                <a:spcPts val="4637"/>
              </a:lnSpc>
            </a:pPr>
            <a:r>
              <a:rPr lang="en-US" sz="2800" spc="193" dirty="0" smtClean="0">
                <a:solidFill>
                  <a:srgbClr val="56AEFF"/>
                </a:solidFill>
                <a:latin typeface="DM Sans"/>
              </a:rPr>
              <a:t>WHERE </a:t>
            </a:r>
            <a:r>
              <a:rPr lang="en-US" sz="2800" spc="193" dirty="0">
                <a:solidFill>
                  <a:srgbClr val="56AEFF"/>
                </a:solidFill>
                <a:latin typeface="DM Sans"/>
              </a:rPr>
              <a:t>base_price &gt;= 500 AND promo_type = 'BOGOF');</a:t>
            </a:r>
          </a:p>
        </p:txBody>
      </p:sp>
      <p:sp>
        <p:nvSpPr>
          <p:cNvPr id="8" name="TextBox 8"/>
          <p:cNvSpPr txBox="1"/>
          <p:nvPr/>
        </p:nvSpPr>
        <p:spPr>
          <a:xfrm>
            <a:off x="232971" y="1257144"/>
            <a:ext cx="957654" cy="812878"/>
          </a:xfrm>
          <a:prstGeom prst="rect">
            <a:avLst/>
          </a:prstGeom>
        </p:spPr>
        <p:txBody>
          <a:bodyPr lIns="0" tIns="0" rIns="0" bIns="0" rtlCol="0" anchor="t">
            <a:spAutoFit/>
          </a:bodyPr>
          <a:lstStyle/>
          <a:p>
            <a:pPr marL="0" lvl="0" indent="0" algn="ctr">
              <a:lnSpc>
                <a:spcPts val="6703"/>
              </a:lnSpc>
              <a:spcBef>
                <a:spcPct val="0"/>
              </a:spcBef>
            </a:pPr>
            <a:r>
              <a:rPr lang="en-US" sz="4857" dirty="0">
                <a:solidFill>
                  <a:srgbClr val="4BD1FB"/>
                </a:solidFill>
                <a:latin typeface="DM Sans Bold"/>
              </a:rPr>
              <a:t>01</a:t>
            </a:r>
          </a:p>
        </p:txBody>
      </p:sp>
      <p:pic>
        <p:nvPicPr>
          <p:cNvPr id="9" name="Picture 8"/>
          <p:cNvPicPr>
            <a:picLocks noChangeAspect="1"/>
          </p:cNvPicPr>
          <p:nvPr/>
        </p:nvPicPr>
        <p:blipFill>
          <a:blip r:embed="rId4"/>
          <a:stretch>
            <a:fillRect/>
          </a:stretch>
        </p:blipFill>
        <p:spPr>
          <a:xfrm>
            <a:off x="1319806" y="7658100"/>
            <a:ext cx="7668752" cy="1851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581099" y="-297218"/>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81099" y="7932382"/>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1356200" y="2377932"/>
            <a:ext cx="9616600" cy="7151381"/>
          </a:xfrm>
          <a:prstGeom prst="rect">
            <a:avLst/>
          </a:prstGeom>
        </p:spPr>
        <p:txBody>
          <a:bodyPr wrap="square" lIns="0" tIns="0" rIns="0" bIns="0" rtlCol="0" anchor="t">
            <a:spAutoFit/>
          </a:bodyPr>
          <a:lstStyle/>
          <a:p>
            <a:pPr>
              <a:lnSpc>
                <a:spcPct val="150000"/>
              </a:lnSpc>
            </a:pPr>
            <a:r>
              <a:rPr lang="en-US" sz="2400" dirty="0">
                <a:solidFill>
                  <a:srgbClr val="56AEFF"/>
                </a:solidFill>
                <a:latin typeface="DM Sans"/>
              </a:rPr>
              <a:t>select city,count(store_id) as </a:t>
            </a:r>
            <a:r>
              <a:rPr lang="en-US" sz="2400" dirty="0" smtClean="0">
                <a:solidFill>
                  <a:srgbClr val="56AEFF"/>
                </a:solidFill>
                <a:latin typeface="DM Sans"/>
              </a:rPr>
              <a:t>store_count</a:t>
            </a:r>
          </a:p>
          <a:p>
            <a:pPr>
              <a:lnSpc>
                <a:spcPct val="150000"/>
              </a:lnSpc>
            </a:pPr>
            <a:r>
              <a:rPr lang="en-US" sz="2400" dirty="0" smtClean="0">
                <a:solidFill>
                  <a:srgbClr val="56AEFF"/>
                </a:solidFill>
                <a:latin typeface="DM Sans"/>
              </a:rPr>
              <a:t>from dim_stores group </a:t>
            </a:r>
            <a:r>
              <a:rPr lang="en-US" sz="2400" dirty="0">
                <a:solidFill>
                  <a:srgbClr val="56AEFF"/>
                </a:solidFill>
                <a:latin typeface="DM Sans"/>
              </a:rPr>
              <a:t>by </a:t>
            </a:r>
            <a:r>
              <a:rPr lang="en-US" sz="2400" dirty="0" smtClean="0">
                <a:solidFill>
                  <a:srgbClr val="56AEFF"/>
                </a:solidFill>
                <a:latin typeface="DM Sans"/>
              </a:rPr>
              <a:t>city order </a:t>
            </a:r>
            <a:r>
              <a:rPr lang="en-US" sz="2400" dirty="0">
                <a:solidFill>
                  <a:srgbClr val="56AEFF"/>
                </a:solidFill>
                <a:latin typeface="DM Sans"/>
              </a:rPr>
              <a:t>by </a:t>
            </a:r>
            <a:r>
              <a:rPr lang="en-US" sz="2400" dirty="0" smtClean="0">
                <a:solidFill>
                  <a:srgbClr val="56AEFF"/>
                </a:solidFill>
                <a:latin typeface="DM Sans"/>
              </a:rPr>
              <a:t>store_count desc;</a:t>
            </a:r>
          </a:p>
          <a:p>
            <a:pPr>
              <a:lnSpc>
                <a:spcPct val="150000"/>
              </a:lnSpc>
            </a:pPr>
            <a:r>
              <a:rPr lang="en-US" sz="2400" dirty="0" smtClean="0">
                <a:solidFill>
                  <a:srgbClr val="56AEFF"/>
                </a:solidFill>
                <a:latin typeface="DM Sans"/>
              </a:rPr>
              <a:t># </a:t>
            </a:r>
            <a:r>
              <a:rPr lang="en-US" sz="2400" dirty="0">
                <a:solidFill>
                  <a:srgbClr val="56AEFF"/>
                </a:solidFill>
                <a:latin typeface="DM Sans"/>
              </a:rPr>
              <a:t>Created The View for promo </a:t>
            </a:r>
            <a:r>
              <a:rPr lang="en-US" sz="2400" dirty="0" smtClean="0">
                <a:solidFill>
                  <a:srgbClr val="56AEFF"/>
                </a:solidFill>
                <a:latin typeface="DM Sans"/>
              </a:rPr>
              <a:t>Price</a:t>
            </a:r>
          </a:p>
          <a:p>
            <a:pPr>
              <a:lnSpc>
                <a:spcPct val="150000"/>
              </a:lnSpc>
            </a:pPr>
            <a:r>
              <a:rPr lang="en-US" sz="2400" dirty="0" smtClean="0">
                <a:solidFill>
                  <a:srgbClr val="56AEFF"/>
                </a:solidFill>
                <a:latin typeface="DM Sans"/>
              </a:rPr>
              <a:t>create view </a:t>
            </a:r>
            <a:r>
              <a:rPr lang="en-US" sz="2400" dirty="0">
                <a:solidFill>
                  <a:srgbClr val="56AEFF"/>
                </a:solidFill>
                <a:latin typeface="DM Sans"/>
              </a:rPr>
              <a:t>promo_price </a:t>
            </a:r>
            <a:r>
              <a:rPr lang="en-US" sz="2400" dirty="0" smtClean="0">
                <a:solidFill>
                  <a:srgbClr val="56AEFF"/>
                </a:solidFill>
                <a:latin typeface="DM Sans"/>
              </a:rPr>
              <a:t>as</a:t>
            </a:r>
          </a:p>
          <a:p>
            <a:pPr>
              <a:lnSpc>
                <a:spcPct val="150000"/>
              </a:lnSpc>
            </a:pPr>
            <a:r>
              <a:rPr lang="en-US" sz="2400" dirty="0" smtClean="0">
                <a:solidFill>
                  <a:srgbClr val="56AEFF"/>
                </a:solidFill>
                <a:latin typeface="DM Sans"/>
              </a:rPr>
              <a:t>select *,</a:t>
            </a:r>
          </a:p>
          <a:p>
            <a:pPr>
              <a:lnSpc>
                <a:spcPct val="150000"/>
              </a:lnSpc>
            </a:pPr>
            <a:r>
              <a:rPr lang="en-US" sz="2400" dirty="0" smtClean="0">
                <a:solidFill>
                  <a:srgbClr val="56AEFF"/>
                </a:solidFill>
                <a:latin typeface="DM Sans"/>
              </a:rPr>
              <a:t>case        </a:t>
            </a:r>
          </a:p>
          <a:p>
            <a:pPr>
              <a:lnSpc>
                <a:spcPct val="150000"/>
              </a:lnSpc>
            </a:pPr>
            <a:r>
              <a:rPr lang="en-US" sz="2400" dirty="0" smtClean="0">
                <a:solidFill>
                  <a:srgbClr val="56AEFF"/>
                </a:solidFill>
                <a:latin typeface="DM Sans"/>
              </a:rPr>
              <a:t>	when </a:t>
            </a:r>
            <a:r>
              <a:rPr lang="en-US" sz="2400" dirty="0">
                <a:solidFill>
                  <a:srgbClr val="56AEFF"/>
                </a:solidFill>
                <a:latin typeface="DM Sans"/>
              </a:rPr>
              <a:t>promo_type="50% OFF" then base_price*0.5        </a:t>
            </a:r>
            <a:r>
              <a:rPr lang="en-US" sz="2400" dirty="0" smtClean="0">
                <a:solidFill>
                  <a:srgbClr val="56AEFF"/>
                </a:solidFill>
                <a:latin typeface="DM Sans"/>
              </a:rPr>
              <a:t>	</a:t>
            </a:r>
          </a:p>
          <a:p>
            <a:pPr>
              <a:lnSpc>
                <a:spcPct val="150000"/>
              </a:lnSpc>
            </a:pPr>
            <a:r>
              <a:rPr lang="en-US" sz="2400" dirty="0">
                <a:solidFill>
                  <a:srgbClr val="56AEFF"/>
                </a:solidFill>
                <a:latin typeface="DM Sans"/>
              </a:rPr>
              <a:t>	</a:t>
            </a:r>
            <a:r>
              <a:rPr lang="en-US" sz="2400" dirty="0" smtClean="0">
                <a:solidFill>
                  <a:srgbClr val="56AEFF"/>
                </a:solidFill>
                <a:latin typeface="DM Sans"/>
              </a:rPr>
              <a:t>when </a:t>
            </a:r>
            <a:r>
              <a:rPr lang="en-US" sz="2400" dirty="0">
                <a:solidFill>
                  <a:srgbClr val="56AEFF"/>
                </a:solidFill>
                <a:latin typeface="DM Sans"/>
              </a:rPr>
              <a:t>promo_type="25% OFF" then base_price*(1-0.25</a:t>
            </a:r>
            <a:r>
              <a:rPr lang="en-US" sz="2400" dirty="0" smtClean="0">
                <a:solidFill>
                  <a:srgbClr val="56AEFF"/>
                </a:solidFill>
                <a:latin typeface="DM Sans"/>
              </a:rPr>
              <a:t>)</a:t>
            </a:r>
          </a:p>
          <a:p>
            <a:pPr>
              <a:lnSpc>
                <a:spcPct val="150000"/>
              </a:lnSpc>
            </a:pPr>
            <a:r>
              <a:rPr lang="en-US" sz="2400" dirty="0">
                <a:solidFill>
                  <a:srgbClr val="56AEFF"/>
                </a:solidFill>
                <a:latin typeface="DM Sans"/>
              </a:rPr>
              <a:t>	</a:t>
            </a:r>
            <a:r>
              <a:rPr lang="en-US" sz="2400" dirty="0" smtClean="0">
                <a:solidFill>
                  <a:srgbClr val="56AEFF"/>
                </a:solidFill>
                <a:latin typeface="DM Sans"/>
              </a:rPr>
              <a:t>when </a:t>
            </a:r>
            <a:r>
              <a:rPr lang="en-US" sz="2400" dirty="0">
                <a:solidFill>
                  <a:srgbClr val="56AEFF"/>
                </a:solidFill>
                <a:latin typeface="DM Sans"/>
              </a:rPr>
              <a:t>promo_type="33% OFF" then base_price*(1-0.33</a:t>
            </a:r>
            <a:r>
              <a:rPr lang="en-US" sz="2400" dirty="0" smtClean="0">
                <a:solidFill>
                  <a:srgbClr val="56AEFF"/>
                </a:solidFill>
                <a:latin typeface="DM Sans"/>
              </a:rPr>
              <a:t>)</a:t>
            </a:r>
          </a:p>
          <a:p>
            <a:pPr>
              <a:lnSpc>
                <a:spcPct val="150000"/>
              </a:lnSpc>
            </a:pPr>
            <a:r>
              <a:rPr lang="en-US" sz="2400" dirty="0" smtClean="0">
                <a:solidFill>
                  <a:srgbClr val="56AEFF"/>
                </a:solidFill>
                <a:latin typeface="DM Sans"/>
              </a:rPr>
              <a:t>        	when </a:t>
            </a:r>
            <a:r>
              <a:rPr lang="en-US" sz="2400" dirty="0">
                <a:solidFill>
                  <a:srgbClr val="56AEFF"/>
                </a:solidFill>
                <a:latin typeface="DM Sans"/>
              </a:rPr>
              <a:t>promo_type="BOGOF" then </a:t>
            </a:r>
            <a:r>
              <a:rPr lang="en-US" sz="2400" dirty="0" smtClean="0">
                <a:solidFill>
                  <a:srgbClr val="56AEFF"/>
                </a:solidFill>
                <a:latin typeface="DM Sans"/>
              </a:rPr>
              <a:t>base_price*0.5</a:t>
            </a:r>
          </a:p>
          <a:p>
            <a:pPr>
              <a:lnSpc>
                <a:spcPct val="150000"/>
              </a:lnSpc>
            </a:pPr>
            <a:r>
              <a:rPr lang="en-US" sz="2400" dirty="0" smtClean="0">
                <a:solidFill>
                  <a:srgbClr val="56AEFF"/>
                </a:solidFill>
                <a:latin typeface="DM Sans"/>
              </a:rPr>
              <a:t>        	when </a:t>
            </a:r>
            <a:r>
              <a:rPr lang="en-US" sz="2400" dirty="0">
                <a:solidFill>
                  <a:srgbClr val="56AEFF"/>
                </a:solidFill>
                <a:latin typeface="DM Sans"/>
              </a:rPr>
              <a:t>promo_type="500 Cashback" then base_price-500        </a:t>
            </a:r>
            <a:endParaRPr lang="en-US" sz="2400" dirty="0" smtClean="0">
              <a:solidFill>
                <a:srgbClr val="56AEFF"/>
              </a:solidFill>
              <a:latin typeface="DM Sans"/>
            </a:endParaRPr>
          </a:p>
          <a:p>
            <a:pPr>
              <a:lnSpc>
                <a:spcPct val="150000"/>
              </a:lnSpc>
            </a:pPr>
            <a:r>
              <a:rPr lang="en-US" sz="2400" dirty="0" smtClean="0">
                <a:solidFill>
                  <a:srgbClr val="56AEFF"/>
                </a:solidFill>
                <a:latin typeface="DM Sans"/>
              </a:rPr>
              <a:t>end </a:t>
            </a:r>
            <a:r>
              <a:rPr lang="en-US" sz="2400" dirty="0">
                <a:solidFill>
                  <a:srgbClr val="56AEFF"/>
                </a:solidFill>
                <a:latin typeface="DM Sans"/>
              </a:rPr>
              <a:t>as promo_price  </a:t>
            </a:r>
            <a:endParaRPr lang="en-US" sz="2400" dirty="0" smtClean="0">
              <a:solidFill>
                <a:srgbClr val="56AEFF"/>
              </a:solidFill>
              <a:latin typeface="DM Sans"/>
            </a:endParaRPr>
          </a:p>
          <a:p>
            <a:pPr>
              <a:lnSpc>
                <a:spcPct val="150000"/>
              </a:lnSpc>
            </a:pPr>
            <a:r>
              <a:rPr lang="en-US" sz="2400" dirty="0" smtClean="0">
                <a:solidFill>
                  <a:srgbClr val="56AEFF"/>
                </a:solidFill>
                <a:latin typeface="DM Sans"/>
              </a:rPr>
              <a:t>from </a:t>
            </a:r>
            <a:r>
              <a:rPr lang="en-US" sz="2400" dirty="0">
                <a:solidFill>
                  <a:srgbClr val="56AEFF"/>
                </a:solidFill>
                <a:latin typeface="DM Sans"/>
              </a:rPr>
              <a:t>fact_events;</a:t>
            </a:r>
          </a:p>
        </p:txBody>
      </p:sp>
      <p:grpSp>
        <p:nvGrpSpPr>
          <p:cNvPr id="6" name="Group 6"/>
          <p:cNvGrpSpPr/>
          <p:nvPr/>
        </p:nvGrpSpPr>
        <p:grpSpPr>
          <a:xfrm>
            <a:off x="232971" y="430348"/>
            <a:ext cx="15890213" cy="2236191"/>
            <a:chOff x="0" y="0"/>
            <a:chExt cx="21186950" cy="2981588"/>
          </a:xfrm>
        </p:grpSpPr>
        <p:sp>
          <p:nvSpPr>
            <p:cNvPr id="7" name="TextBox 7"/>
            <p:cNvSpPr txBox="1"/>
            <p:nvPr/>
          </p:nvSpPr>
          <p:spPr>
            <a:xfrm>
              <a:off x="1462761" y="38100"/>
              <a:ext cx="19724189" cy="2943488"/>
            </a:xfrm>
            <a:prstGeom prst="rect">
              <a:avLst/>
            </a:prstGeom>
          </p:spPr>
          <p:txBody>
            <a:bodyPr lIns="0" tIns="0" rIns="0" bIns="0" rtlCol="0" anchor="t">
              <a:spAutoFit/>
            </a:bodyPr>
            <a:lstStyle/>
            <a:p>
              <a:pPr>
                <a:lnSpc>
                  <a:spcPts val="3581"/>
                </a:lnSpc>
              </a:pPr>
              <a:r>
                <a:rPr lang="en-US" sz="2595" dirty="0">
                  <a:solidFill>
                    <a:srgbClr val="FFFFFF"/>
                  </a:solidFill>
                  <a:latin typeface="DM Sans"/>
                </a:rPr>
                <a:t>Generate a report that provides an overview of the number of stores in each city. The results will be sorted in descending order of store counts, allowing us to identify the cities with the highest store presence.The report includes two essential fields: city and store count, which will assist in optimizing our retail operations.</a:t>
              </a:r>
            </a:p>
            <a:p>
              <a:pPr marL="0" lvl="0" indent="0" algn="l">
                <a:lnSpc>
                  <a:spcPts val="3581"/>
                </a:lnSpc>
                <a:spcBef>
                  <a:spcPct val="0"/>
                </a:spcBef>
              </a:pPr>
              <a:endParaRPr lang="en-US" sz="2595" dirty="0">
                <a:solidFill>
                  <a:srgbClr val="FFFFFF"/>
                </a:solidFill>
                <a:latin typeface="DM Sans"/>
              </a:endParaRPr>
            </a:p>
          </p:txBody>
        </p:sp>
        <p:sp>
          <p:nvSpPr>
            <p:cNvPr id="8" name="TextBox 8"/>
            <p:cNvSpPr txBox="1"/>
            <p:nvPr/>
          </p:nvSpPr>
          <p:spPr>
            <a:xfrm>
              <a:off x="0" y="-76200"/>
              <a:ext cx="1276872" cy="1058438"/>
            </a:xfrm>
            <a:prstGeom prst="rect">
              <a:avLst/>
            </a:prstGeom>
          </p:spPr>
          <p:txBody>
            <a:bodyPr lIns="0" tIns="0" rIns="0" bIns="0" rtlCol="0" anchor="t">
              <a:spAutoFit/>
            </a:bodyPr>
            <a:lstStyle/>
            <a:p>
              <a:pPr marL="0" lvl="0" indent="0" algn="ctr">
                <a:lnSpc>
                  <a:spcPts val="6703"/>
                </a:lnSpc>
                <a:spcBef>
                  <a:spcPct val="0"/>
                </a:spcBef>
              </a:pPr>
              <a:r>
                <a:rPr lang="en-US" sz="4857" dirty="0">
                  <a:solidFill>
                    <a:srgbClr val="4BD1FB"/>
                  </a:solidFill>
                  <a:latin typeface="DM Sans Bold"/>
                </a:rPr>
                <a:t>02</a:t>
              </a:r>
            </a:p>
          </p:txBody>
        </p:sp>
      </p:grpSp>
      <p:pic>
        <p:nvPicPr>
          <p:cNvPr id="9" name="Picture 8"/>
          <p:cNvPicPr>
            <a:picLocks noChangeAspect="1"/>
          </p:cNvPicPr>
          <p:nvPr/>
        </p:nvPicPr>
        <p:blipFill>
          <a:blip r:embed="rId4"/>
          <a:stretch>
            <a:fillRect/>
          </a:stretch>
        </p:blipFill>
        <p:spPr>
          <a:xfrm>
            <a:off x="12344400" y="2764601"/>
            <a:ext cx="4741666" cy="4781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581099" y="-297218"/>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581099" y="7932382"/>
            <a:ext cx="2651835" cy="2651835"/>
          </a:xfrm>
          <a:custGeom>
            <a:avLst/>
            <a:gdLst/>
            <a:ahLst/>
            <a:cxnLst/>
            <a:rect l="l" t="t" r="r" b="b"/>
            <a:pathLst>
              <a:path w="2651835" h="2651835">
                <a:moveTo>
                  <a:pt x="0" y="0"/>
                </a:moveTo>
                <a:lnTo>
                  <a:pt x="2651835" y="0"/>
                </a:lnTo>
                <a:lnTo>
                  <a:pt x="2651835" y="2651836"/>
                </a:lnTo>
                <a:lnTo>
                  <a:pt x="0" y="2651836"/>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427363" y="2851764"/>
            <a:ext cx="14695821" cy="4270400"/>
          </a:xfrm>
          <a:prstGeom prst="rect">
            <a:avLst/>
          </a:prstGeom>
        </p:spPr>
        <p:txBody>
          <a:bodyPr wrap="square" lIns="0" tIns="0" rIns="0" bIns="0" rtlCol="0" anchor="t">
            <a:spAutoFit/>
          </a:bodyPr>
          <a:lstStyle/>
          <a:p>
            <a:pPr>
              <a:lnSpc>
                <a:spcPts val="3658"/>
              </a:lnSpc>
            </a:pPr>
            <a:r>
              <a:rPr lang="en-US" sz="2800" spc="152" dirty="0">
                <a:solidFill>
                  <a:srgbClr val="56AEFF"/>
                </a:solidFill>
                <a:latin typeface="DM Sans"/>
              </a:rPr>
              <a:t>select </a:t>
            </a:r>
            <a:r>
              <a:rPr lang="en-US" sz="2800" spc="152" dirty="0" smtClean="0">
                <a:solidFill>
                  <a:srgbClr val="56AEFF"/>
                </a:solidFill>
                <a:latin typeface="DM Sans"/>
              </a:rPr>
              <a:t>campaign_name,</a:t>
            </a:r>
          </a:p>
          <a:p>
            <a:pPr>
              <a:lnSpc>
                <a:spcPts val="3658"/>
              </a:lnSpc>
            </a:pPr>
            <a:r>
              <a:rPr lang="en-US" sz="2800" spc="152" dirty="0">
                <a:solidFill>
                  <a:srgbClr val="56AEFF"/>
                </a:solidFill>
                <a:latin typeface="DM Sans"/>
              </a:rPr>
              <a:t>	</a:t>
            </a:r>
            <a:r>
              <a:rPr lang="en-US" sz="2800" spc="152" dirty="0" smtClean="0">
                <a:solidFill>
                  <a:srgbClr val="56AEFF"/>
                </a:solidFill>
                <a:latin typeface="DM Sans"/>
              </a:rPr>
              <a:t>concat(round(sum(base_price</a:t>
            </a:r>
            <a:r>
              <a:rPr lang="en-US" sz="2800" spc="152" dirty="0">
                <a:solidFill>
                  <a:srgbClr val="56AEFF"/>
                </a:solidFill>
                <a:latin typeface="DM Sans"/>
              </a:rPr>
              <a:t>*`quantity_sold(before_promo)`)/1000000)," M") as total_revenue_before_promotion,        </a:t>
            </a:r>
            <a:r>
              <a:rPr lang="en-US" sz="2800" spc="152" dirty="0" smtClean="0">
                <a:solidFill>
                  <a:srgbClr val="56AEFF"/>
                </a:solidFill>
                <a:latin typeface="DM Sans"/>
              </a:rPr>
              <a:t>	concat(round(Sum(promo_price</a:t>
            </a:r>
            <a:r>
              <a:rPr lang="en-US" sz="2800" spc="152" dirty="0">
                <a:solidFill>
                  <a:srgbClr val="56AEFF"/>
                </a:solidFill>
                <a:latin typeface="DM Sans"/>
              </a:rPr>
              <a:t>*`quantity_sold(after_promo)`)/1000000)," M") as </a:t>
            </a:r>
            <a:r>
              <a:rPr lang="en-US" sz="2800" spc="152" dirty="0" smtClean="0">
                <a:solidFill>
                  <a:srgbClr val="56AEFF"/>
                </a:solidFill>
                <a:latin typeface="DM Sans"/>
              </a:rPr>
              <a:t>total_revenue_before_promotion</a:t>
            </a:r>
          </a:p>
          <a:p>
            <a:pPr>
              <a:lnSpc>
                <a:spcPts val="3658"/>
              </a:lnSpc>
            </a:pPr>
            <a:r>
              <a:rPr lang="en-US" sz="2800" spc="152" dirty="0" smtClean="0">
                <a:solidFill>
                  <a:srgbClr val="56AEFF"/>
                </a:solidFill>
                <a:latin typeface="DM Sans"/>
              </a:rPr>
              <a:t>from promo_price</a:t>
            </a:r>
          </a:p>
          <a:p>
            <a:pPr>
              <a:lnSpc>
                <a:spcPts val="3658"/>
              </a:lnSpc>
            </a:pPr>
            <a:r>
              <a:rPr lang="en-US" sz="2800" spc="152" dirty="0" smtClean="0">
                <a:solidFill>
                  <a:srgbClr val="56AEFF"/>
                </a:solidFill>
                <a:latin typeface="DM Sans"/>
              </a:rPr>
              <a:t>join dim_campaigns</a:t>
            </a:r>
          </a:p>
          <a:p>
            <a:pPr>
              <a:lnSpc>
                <a:spcPts val="3658"/>
              </a:lnSpc>
            </a:pPr>
            <a:r>
              <a:rPr lang="en-US" sz="2800" spc="152" dirty="0" smtClean="0">
                <a:solidFill>
                  <a:srgbClr val="56AEFF"/>
                </a:solidFill>
                <a:latin typeface="DM Sans"/>
              </a:rPr>
              <a:t>using </a:t>
            </a:r>
            <a:r>
              <a:rPr lang="en-US" sz="2800" spc="152" dirty="0">
                <a:solidFill>
                  <a:srgbClr val="56AEFF"/>
                </a:solidFill>
                <a:latin typeface="DM Sans"/>
              </a:rPr>
              <a:t>(campaign_id</a:t>
            </a:r>
            <a:r>
              <a:rPr lang="en-US" sz="2800" spc="152" dirty="0" smtClean="0">
                <a:solidFill>
                  <a:srgbClr val="56AEFF"/>
                </a:solidFill>
                <a:latin typeface="DM Sans"/>
              </a:rPr>
              <a:t>) </a:t>
            </a:r>
          </a:p>
          <a:p>
            <a:pPr>
              <a:lnSpc>
                <a:spcPts val="3658"/>
              </a:lnSpc>
            </a:pPr>
            <a:r>
              <a:rPr lang="en-US" sz="2800" spc="152" dirty="0" smtClean="0">
                <a:solidFill>
                  <a:srgbClr val="56AEFF"/>
                </a:solidFill>
                <a:latin typeface="DM Sans"/>
              </a:rPr>
              <a:t>group </a:t>
            </a:r>
            <a:r>
              <a:rPr lang="en-US" sz="2800" spc="152" dirty="0">
                <a:solidFill>
                  <a:srgbClr val="56AEFF"/>
                </a:solidFill>
                <a:latin typeface="DM Sans"/>
              </a:rPr>
              <a:t>by campaign_name;</a:t>
            </a:r>
          </a:p>
        </p:txBody>
      </p:sp>
      <p:grpSp>
        <p:nvGrpSpPr>
          <p:cNvPr id="6" name="Group 6"/>
          <p:cNvGrpSpPr/>
          <p:nvPr/>
        </p:nvGrpSpPr>
        <p:grpSpPr>
          <a:xfrm>
            <a:off x="232971" y="430348"/>
            <a:ext cx="15890213" cy="2236191"/>
            <a:chOff x="0" y="0"/>
            <a:chExt cx="21186950" cy="2981588"/>
          </a:xfrm>
        </p:grpSpPr>
        <p:sp>
          <p:nvSpPr>
            <p:cNvPr id="7" name="TextBox 7"/>
            <p:cNvSpPr txBox="1"/>
            <p:nvPr/>
          </p:nvSpPr>
          <p:spPr>
            <a:xfrm>
              <a:off x="1462761" y="38100"/>
              <a:ext cx="19724189" cy="2943488"/>
            </a:xfrm>
            <a:prstGeom prst="rect">
              <a:avLst/>
            </a:prstGeom>
          </p:spPr>
          <p:txBody>
            <a:bodyPr lIns="0" tIns="0" rIns="0" bIns="0" rtlCol="0" anchor="t">
              <a:spAutoFit/>
            </a:bodyPr>
            <a:lstStyle/>
            <a:p>
              <a:pPr>
                <a:lnSpc>
                  <a:spcPts val="3581"/>
                </a:lnSpc>
              </a:pPr>
              <a:r>
                <a:rPr lang="en-US" sz="2595" dirty="0">
                  <a:solidFill>
                    <a:srgbClr val="FFFFFF"/>
                  </a:solidFill>
                  <a:latin typeface="DM Sans"/>
                </a:rPr>
                <a:t>Generate a report that displays each campaign along with the total revenue generated before and after the campaign? The report includes three key fields: campaign name, total revenue(before_promotion), total revenue(after promotion). This report should help in evaluating the financial impact of our promotional campaigns. (Display the values in millions)</a:t>
              </a:r>
            </a:p>
            <a:p>
              <a:pPr marL="0" lvl="0" indent="0" algn="l">
                <a:lnSpc>
                  <a:spcPts val="3581"/>
                </a:lnSpc>
                <a:spcBef>
                  <a:spcPct val="0"/>
                </a:spcBef>
              </a:pPr>
              <a:endParaRPr lang="en-US" sz="2595" dirty="0">
                <a:solidFill>
                  <a:srgbClr val="FFFFFF"/>
                </a:solidFill>
                <a:latin typeface="DM Sans"/>
              </a:endParaRPr>
            </a:p>
          </p:txBody>
        </p:sp>
        <p:sp>
          <p:nvSpPr>
            <p:cNvPr id="8" name="TextBox 8"/>
            <p:cNvSpPr txBox="1"/>
            <p:nvPr/>
          </p:nvSpPr>
          <p:spPr>
            <a:xfrm>
              <a:off x="0" y="-76200"/>
              <a:ext cx="1276872" cy="1058438"/>
            </a:xfrm>
            <a:prstGeom prst="rect">
              <a:avLst/>
            </a:prstGeom>
          </p:spPr>
          <p:txBody>
            <a:bodyPr lIns="0" tIns="0" rIns="0" bIns="0" rtlCol="0" anchor="t">
              <a:spAutoFit/>
            </a:bodyPr>
            <a:lstStyle/>
            <a:p>
              <a:pPr marL="0" lvl="0" indent="0" algn="ctr">
                <a:lnSpc>
                  <a:spcPts val="6703"/>
                </a:lnSpc>
                <a:spcBef>
                  <a:spcPct val="0"/>
                </a:spcBef>
              </a:pPr>
              <a:r>
                <a:rPr lang="en-US" sz="4857" dirty="0">
                  <a:solidFill>
                    <a:srgbClr val="4BD1FB"/>
                  </a:solidFill>
                  <a:latin typeface="DM Sans Bold"/>
                </a:rPr>
                <a:t>03</a:t>
              </a:r>
            </a:p>
          </p:txBody>
        </p:sp>
      </p:grpSp>
      <p:pic>
        <p:nvPicPr>
          <p:cNvPr id="9" name="Picture 8"/>
          <p:cNvPicPr>
            <a:picLocks noChangeAspect="1"/>
          </p:cNvPicPr>
          <p:nvPr/>
        </p:nvPicPr>
        <p:blipFill>
          <a:blip r:embed="rId4"/>
          <a:stretch>
            <a:fillRect/>
          </a:stretch>
        </p:blipFill>
        <p:spPr>
          <a:xfrm>
            <a:off x="1427363" y="7932382"/>
            <a:ext cx="13303002" cy="14405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2290</Words>
  <Application>Microsoft Office PowerPoint</Application>
  <PresentationFormat>Custom</PresentationFormat>
  <Paragraphs>184</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Libre Franklin Heavy</vt:lpstr>
      <vt:lpstr>Lato Bold</vt:lpstr>
      <vt:lpstr>Roboto Bold</vt:lpstr>
      <vt:lpstr>DM Sans Italics</vt:lpstr>
      <vt:lpstr>Calibri</vt:lpstr>
      <vt:lpstr>DM Sans</vt:lpstr>
      <vt:lpstr>Now Bold</vt:lpstr>
      <vt:lpstr>DM Sans Bold</vt:lpstr>
      <vt:lpstr>Archivo Black</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Sales Potential: A Deep Dive into Promotional Strategies and Actionable Recommendations for the Sales Director</dc:title>
  <cp:lastModifiedBy>hp</cp:lastModifiedBy>
  <cp:revision>13</cp:revision>
  <dcterms:created xsi:type="dcterms:W3CDTF">2006-08-16T00:00:00Z</dcterms:created>
  <dcterms:modified xsi:type="dcterms:W3CDTF">2024-02-08T11:13:38Z</dcterms:modified>
  <dc:identifier>DAF8AoegLyA</dc:identifier>
</cp:coreProperties>
</file>